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9" r:id="rId6"/>
  </p:sldMasterIdLst>
  <p:notesMasterIdLst>
    <p:notesMasterId r:id="rId21"/>
  </p:notesMasterIdLst>
  <p:sldIdLst>
    <p:sldId id="256" r:id="rId7"/>
    <p:sldId id="2462" r:id="rId8"/>
    <p:sldId id="2460" r:id="rId9"/>
    <p:sldId id="2087" r:id="rId10"/>
    <p:sldId id="365" r:id="rId11"/>
    <p:sldId id="366" r:id="rId12"/>
    <p:sldId id="367" r:id="rId13"/>
    <p:sldId id="369" r:id="rId14"/>
    <p:sldId id="2344" r:id="rId15"/>
    <p:sldId id="355" r:id="rId16"/>
    <p:sldId id="356" r:id="rId17"/>
    <p:sldId id="357" r:id="rId18"/>
    <p:sldId id="402" r:id="rId19"/>
    <p:sldId id="39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2999D4-8DF6-4ACE-889F-13B461200B98}">
          <p14:sldIdLst>
            <p14:sldId id="256"/>
          </p14:sldIdLst>
        </p14:section>
        <p14:section name="クラウドセキュリティの課題" id="{0FF909CE-8087-4681-8203-63BD1570D2D6}">
          <p14:sldIdLst>
            <p14:sldId id="2462"/>
            <p14:sldId id="2460"/>
            <p14:sldId id="2087"/>
            <p14:sldId id="365"/>
          </p14:sldIdLst>
        </p14:section>
        <p14:section name="SYNCPITで出来ること" id="{67AC633D-6C28-4295-9280-5041F0E94CB3}">
          <p14:sldIdLst>
            <p14:sldId id="366"/>
            <p14:sldId id="367"/>
            <p14:sldId id="369"/>
            <p14:sldId id="2344"/>
          </p14:sldIdLst>
        </p14:section>
        <p14:section name="その他" id="{D4A3A2ED-72B5-4E22-BF13-8BDAAC869707}">
          <p14:sldIdLst>
            <p14:sldId id="355"/>
            <p14:sldId id="356"/>
            <p14:sldId id="357"/>
            <p14:sldId id="402"/>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1"/>
    <a:srgbClr val="FF7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C5581-3ADC-4497-9D2B-B365C34B3A24}" v="131" dt="2022-05-18T10:02:53.885"/>
    <p1510:client id="{D95AD8EF-4186-BB76-8835-1B7FC0736E76}" v="34" dt="2022-05-18T10:01:49.509"/>
    <p1510:client id="{DD3C4F2E-D0EA-B50A-55FF-00BF1B9A9073}" v="2" dt="2022-05-18T05:01:42.239"/>
    <p1510:client id="{E46F5B29-DB5C-99C6-4028-62AAF04590A8}" v="4" dt="2022-05-18T08:26:54.485"/>
    <p1510:client id="{EEC172B8-8EB8-8BB2-179B-CF6184054CA0}" v="8" dt="2022-05-19T01:24:58.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4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37033399329908"/>
          <c:y val="6.1297111222710317E-2"/>
          <c:w val="0.78411438869162797"/>
          <c:h val="0.66870124574119616"/>
        </c:manualLayout>
      </c:layout>
      <c:barChart>
        <c:barDir val="bar"/>
        <c:grouping val="percentStacked"/>
        <c:varyColors val="0"/>
        <c:ser>
          <c:idx val="0"/>
          <c:order val="0"/>
          <c:tx>
            <c:strRef>
              <c:f>Sheet1!$B$1</c:f>
              <c:strCache>
                <c:ptCount val="1"/>
                <c:pt idx="0">
                  <c:v>全社的に利用している</c:v>
                </c:pt>
              </c:strCache>
            </c:strRef>
          </c:tx>
          <c:spPr>
            <a:solidFill>
              <a:srgbClr val="0081C1"/>
            </a:solidFill>
            <a:ln>
              <a:noFill/>
            </a:ln>
            <a:effectLst/>
          </c:spPr>
          <c:invertIfNegative val="0"/>
          <c:dLbls>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2018年
(n=2,107)</c:v>
                </c:pt>
                <c:pt idx="1">
                  <c:v>2019年
(n=2,115)</c:v>
                </c:pt>
                <c:pt idx="2">
                  <c:v>2020年
(n=2,217)</c:v>
                </c:pt>
              </c:strCache>
            </c:strRef>
          </c:cat>
          <c:val>
            <c:numRef>
              <c:f>Sheet1!$B$2:$B$4</c:f>
              <c:numCache>
                <c:formatCode>General</c:formatCode>
                <c:ptCount val="3"/>
                <c:pt idx="0">
                  <c:v>33.1</c:v>
                </c:pt>
                <c:pt idx="1">
                  <c:v>36.1</c:v>
                </c:pt>
                <c:pt idx="2">
                  <c:v>39.4</c:v>
                </c:pt>
              </c:numCache>
            </c:numRef>
          </c:val>
          <c:extLst>
            <c:ext xmlns:c16="http://schemas.microsoft.com/office/drawing/2014/chart" uri="{C3380CC4-5D6E-409C-BE32-E72D297353CC}">
              <c16:uniqueId val="{00000000-5B5B-594B-B462-084AF60A2DC6}"/>
            </c:ext>
          </c:extLst>
        </c:ser>
        <c:ser>
          <c:idx val="1"/>
          <c:order val="1"/>
          <c:tx>
            <c:strRef>
              <c:f>Sheet1!$C$1</c:f>
              <c:strCache>
                <c:ptCount val="1"/>
                <c:pt idx="0">
                  <c:v>一部の事業所または
部門で利用している</c:v>
                </c:pt>
              </c:strCache>
            </c:strRef>
          </c:tx>
          <c:spPr>
            <a:solidFill>
              <a:srgbClr val="00A4F7"/>
            </a:solidFill>
            <a:ln>
              <a:noFill/>
            </a:ln>
            <a:effectLst/>
          </c:spPr>
          <c:invertIfNegative val="0"/>
          <c:dLbls>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2018年
(n=2,107)</c:v>
                </c:pt>
                <c:pt idx="1">
                  <c:v>2019年
(n=2,115)</c:v>
                </c:pt>
                <c:pt idx="2">
                  <c:v>2020年
(n=2,217)</c:v>
                </c:pt>
              </c:strCache>
            </c:strRef>
          </c:cat>
          <c:val>
            <c:numRef>
              <c:f>Sheet1!$C$2:$C$4</c:f>
              <c:numCache>
                <c:formatCode>General</c:formatCode>
                <c:ptCount val="3"/>
                <c:pt idx="0">
                  <c:v>25.6</c:v>
                </c:pt>
                <c:pt idx="1">
                  <c:v>28.6</c:v>
                </c:pt>
                <c:pt idx="2">
                  <c:v>29.3</c:v>
                </c:pt>
              </c:numCache>
            </c:numRef>
          </c:val>
          <c:extLst>
            <c:ext xmlns:c16="http://schemas.microsoft.com/office/drawing/2014/chart" uri="{C3380CC4-5D6E-409C-BE32-E72D297353CC}">
              <c16:uniqueId val="{00000001-5B5B-594B-B462-084AF60A2DC6}"/>
            </c:ext>
          </c:extLst>
        </c:ser>
        <c:ser>
          <c:idx val="2"/>
          <c:order val="2"/>
          <c:tx>
            <c:strRef>
              <c:f>Sheet1!$D$1</c:f>
              <c:strCache>
                <c:ptCount val="1"/>
                <c:pt idx="0">
                  <c:v>利用していないが、
今後利用する予定がある</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2018年
(n=2,107)</c:v>
                </c:pt>
                <c:pt idx="1">
                  <c:v>2019年
(n=2,115)</c:v>
                </c:pt>
                <c:pt idx="2">
                  <c:v>2020年
(n=2,217)</c:v>
                </c:pt>
              </c:strCache>
            </c:strRef>
          </c:cat>
          <c:val>
            <c:numRef>
              <c:f>Sheet1!$D$2:$D$4</c:f>
              <c:numCache>
                <c:formatCode>General</c:formatCode>
                <c:ptCount val="3"/>
                <c:pt idx="0">
                  <c:v>14.1</c:v>
                </c:pt>
                <c:pt idx="1">
                  <c:v>10.4</c:v>
                </c:pt>
                <c:pt idx="2">
                  <c:v>10.1</c:v>
                </c:pt>
              </c:numCache>
            </c:numRef>
          </c:val>
          <c:extLst>
            <c:ext xmlns:c16="http://schemas.microsoft.com/office/drawing/2014/chart" uri="{C3380CC4-5D6E-409C-BE32-E72D297353CC}">
              <c16:uniqueId val="{00000002-5B5B-594B-B462-084AF60A2DC6}"/>
            </c:ext>
          </c:extLst>
        </c:ser>
        <c:ser>
          <c:idx val="3"/>
          <c:order val="3"/>
          <c:tx>
            <c:strRef>
              <c:f>Sheet1!$E$1</c:f>
              <c:strCache>
                <c:ptCount val="1"/>
                <c:pt idx="0">
                  <c:v>利用していないし、
今後も利用する予定もない</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2018年
(n=2,107)</c:v>
                </c:pt>
                <c:pt idx="1">
                  <c:v>2019年
(n=2,115)</c:v>
                </c:pt>
                <c:pt idx="2">
                  <c:v>2020年
(n=2,217)</c:v>
                </c:pt>
              </c:strCache>
            </c:strRef>
          </c:cat>
          <c:val>
            <c:numRef>
              <c:f>Sheet1!$E$2:$E$4</c:f>
              <c:numCache>
                <c:formatCode>General</c:formatCode>
                <c:ptCount val="3"/>
                <c:pt idx="0">
                  <c:v>21.5</c:v>
                </c:pt>
                <c:pt idx="1">
                  <c:v>17.899999999999999</c:v>
                </c:pt>
                <c:pt idx="2">
                  <c:v>16</c:v>
                </c:pt>
              </c:numCache>
            </c:numRef>
          </c:val>
          <c:extLst>
            <c:ext xmlns:c16="http://schemas.microsoft.com/office/drawing/2014/chart" uri="{C3380CC4-5D6E-409C-BE32-E72D297353CC}">
              <c16:uniqueId val="{00000003-5B5B-594B-B462-084AF60A2DC6}"/>
            </c:ext>
          </c:extLst>
        </c:ser>
        <c:ser>
          <c:idx val="4"/>
          <c:order val="4"/>
          <c:tx>
            <c:strRef>
              <c:f>Sheet1!$F$1</c:f>
              <c:strCache>
                <c:ptCount val="1"/>
                <c:pt idx="0">
                  <c:v>クラウドサービスに
ついてよく分からない</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2018年
(n=2,107)</c:v>
                </c:pt>
                <c:pt idx="1">
                  <c:v>2019年
(n=2,115)</c:v>
                </c:pt>
                <c:pt idx="2">
                  <c:v>2020年
(n=2,217)</c:v>
                </c:pt>
              </c:strCache>
            </c:strRef>
          </c:cat>
          <c:val>
            <c:numRef>
              <c:f>Sheet1!$F$2:$F$4</c:f>
              <c:numCache>
                <c:formatCode>General</c:formatCode>
                <c:ptCount val="3"/>
                <c:pt idx="0">
                  <c:v>5.7</c:v>
                </c:pt>
                <c:pt idx="1">
                  <c:v>6.9</c:v>
                </c:pt>
                <c:pt idx="2">
                  <c:v>5.2</c:v>
                </c:pt>
              </c:numCache>
            </c:numRef>
          </c:val>
          <c:extLst>
            <c:ext xmlns:c16="http://schemas.microsoft.com/office/drawing/2014/chart" uri="{C3380CC4-5D6E-409C-BE32-E72D297353CC}">
              <c16:uniqueId val="{00000004-5B5B-594B-B462-084AF60A2DC6}"/>
            </c:ext>
          </c:extLst>
        </c:ser>
        <c:dLbls>
          <c:dLblPos val="ctr"/>
          <c:showLegendKey val="0"/>
          <c:showVal val="1"/>
          <c:showCatName val="0"/>
          <c:showSerName val="0"/>
          <c:showPercent val="0"/>
          <c:showBubbleSize val="0"/>
        </c:dLbls>
        <c:gapWidth val="150"/>
        <c:overlap val="100"/>
        <c:axId val="1357572576"/>
        <c:axId val="1278910400"/>
      </c:barChart>
      <c:catAx>
        <c:axId val="1357572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crossAx val="1278910400"/>
        <c:crosses val="autoZero"/>
        <c:auto val="1"/>
        <c:lblAlgn val="ctr"/>
        <c:lblOffset val="100"/>
        <c:noMultiLvlLbl val="0"/>
      </c:catAx>
      <c:valAx>
        <c:axId val="1278910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crossAx val="1357572576"/>
        <c:crosses val="autoZero"/>
        <c:crossBetween val="between"/>
      </c:valAx>
      <c:spPr>
        <a:noFill/>
        <a:ln>
          <a:noFill/>
        </a:ln>
        <a:effectLst/>
      </c:spPr>
    </c:plotArea>
    <c:legend>
      <c:legendPos val="b"/>
      <c:layout>
        <c:manualLayout>
          <c:xMode val="edge"/>
          <c:yMode val="edge"/>
          <c:x val="0"/>
          <c:y val="0.79337750783951666"/>
          <c:w val="1"/>
          <c:h val="0.19630252719960847"/>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75000"/>
              <a:lumOff val="25000"/>
            </a:schemeClr>
          </a:solidFill>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割合</c:v>
                </c:pt>
              </c:strCache>
            </c:strRef>
          </c:tx>
          <c:spPr>
            <a:solidFill>
              <a:srgbClr val="0081C1"/>
            </a:solidFill>
          </c:spPr>
          <c:dPt>
            <c:idx val="0"/>
            <c:bubble3D val="0"/>
            <c:spPr>
              <a:solidFill>
                <a:schemeClr val="bg1">
                  <a:lumMod val="50000"/>
                  <a:alpha val="50000"/>
                </a:schemeClr>
              </a:solidFill>
              <a:ln w="19050">
                <a:solidFill>
                  <a:schemeClr val="lt1"/>
                </a:solidFill>
              </a:ln>
              <a:effectLst/>
            </c:spPr>
            <c:extLst>
              <c:ext xmlns:c16="http://schemas.microsoft.com/office/drawing/2014/chart" uri="{C3380CC4-5D6E-409C-BE32-E72D297353CC}">
                <c16:uniqueId val="{00000001-E540-9B43-B2E5-6334242EB7B8}"/>
              </c:ext>
            </c:extLst>
          </c:dPt>
          <c:dPt>
            <c:idx val="1"/>
            <c:bubble3D val="0"/>
            <c:spPr>
              <a:solidFill>
                <a:srgbClr val="FF7C79"/>
              </a:solidFill>
              <a:ln w="19050">
                <a:solidFill>
                  <a:schemeClr val="lt1"/>
                </a:solidFill>
              </a:ln>
              <a:effectLst/>
            </c:spPr>
            <c:extLst>
              <c:ext xmlns:c16="http://schemas.microsoft.com/office/drawing/2014/chart" uri="{C3380CC4-5D6E-409C-BE32-E72D297353CC}">
                <c16:uniqueId val="{00000003-E540-9B43-B2E5-6334242EB7B8}"/>
              </c:ext>
            </c:extLst>
          </c:dPt>
          <c:dLbls>
            <c:delete val="1"/>
          </c:dLbls>
          <c:cat>
            <c:strRef>
              <c:f>Sheet1!$A$2:$A$3</c:f>
              <c:strCache>
                <c:ptCount val="2"/>
                <c:pt idx="0">
                  <c:v>実施している</c:v>
                </c:pt>
                <c:pt idx="1">
                  <c:v>実施していない</c:v>
                </c:pt>
              </c:strCache>
            </c:strRef>
          </c:cat>
          <c:val>
            <c:numRef>
              <c:f>Sheet1!$B$2:$B$3</c:f>
              <c:numCache>
                <c:formatCode>0.00%</c:formatCode>
                <c:ptCount val="2"/>
                <c:pt idx="0">
                  <c:v>0.17699999999999999</c:v>
                </c:pt>
                <c:pt idx="1">
                  <c:v>0.82299999999999995</c:v>
                </c:pt>
              </c:numCache>
            </c:numRef>
          </c:val>
          <c:extLst>
            <c:ext xmlns:c16="http://schemas.microsoft.com/office/drawing/2014/chart" uri="{C3380CC4-5D6E-409C-BE32-E72D297353CC}">
              <c16:uniqueId val="{00000004-E540-9B43-B2E5-6334242EB7B8}"/>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4482175156396493"/>
          <c:y val="5.1865525352848926E-2"/>
          <c:w val="0.35517824843603513"/>
          <c:h val="0.83503644323528015"/>
        </c:manualLayout>
      </c:layout>
      <c:barChart>
        <c:barDir val="bar"/>
        <c:grouping val="clustered"/>
        <c:varyColors val="0"/>
        <c:ser>
          <c:idx val="0"/>
          <c:order val="0"/>
          <c:spPr>
            <a:solidFill>
              <a:srgbClr val="FF7C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Sheet2!$A$2:$A$9</c:f>
              <c:strCache>
                <c:ptCount val="8"/>
                <c:pt idx="0">
                  <c:v>組織外にファイル共有したとき </c:v>
                </c:pt>
                <c:pt idx="1">
                  <c:v>大量ダウンロードしたとき </c:v>
                </c:pt>
                <c:pt idx="2">
                  <c:v>未使用IPから認証があったとき </c:v>
                </c:pt>
                <c:pt idx="3">
                  <c:v>連続認証失敗とき </c:v>
                </c:pt>
                <c:pt idx="4">
                  <c:v>ゲストユーザーを招待したとき </c:v>
                </c:pt>
                <c:pt idx="5">
                  <c:v>特定キーワードを含むファイルを共有したとき </c:v>
                </c:pt>
                <c:pt idx="6">
                  <c:v>業務時間帯以外にファイル操作したとき </c:v>
                </c:pt>
                <c:pt idx="7">
                  <c:v>業務時間外に認証があったとき </c:v>
                </c:pt>
              </c:strCache>
            </c:strRef>
          </c:cat>
          <c:val>
            <c:numRef>
              <c:f>Sheet2!$B$2:$B$9</c:f>
              <c:numCache>
                <c:formatCode>General</c:formatCode>
                <c:ptCount val="8"/>
                <c:pt idx="0">
                  <c:v>56</c:v>
                </c:pt>
                <c:pt idx="1">
                  <c:v>51</c:v>
                </c:pt>
                <c:pt idx="2">
                  <c:v>47</c:v>
                </c:pt>
                <c:pt idx="3">
                  <c:v>39</c:v>
                </c:pt>
                <c:pt idx="4">
                  <c:v>32</c:v>
                </c:pt>
                <c:pt idx="5">
                  <c:v>23</c:v>
                </c:pt>
                <c:pt idx="6">
                  <c:v>18</c:v>
                </c:pt>
                <c:pt idx="7">
                  <c:v>16</c:v>
                </c:pt>
              </c:numCache>
            </c:numRef>
          </c:val>
          <c:extLst>
            <c:ext xmlns:c16="http://schemas.microsoft.com/office/drawing/2014/chart" uri="{C3380CC4-5D6E-409C-BE32-E72D297353CC}">
              <c16:uniqueId val="{00000000-0CCC-BD47-974F-D2383002F9C9}"/>
            </c:ext>
          </c:extLst>
        </c:ser>
        <c:dLbls>
          <c:dLblPos val="outEnd"/>
          <c:showLegendKey val="0"/>
          <c:showVal val="1"/>
          <c:showCatName val="0"/>
          <c:showSerName val="0"/>
          <c:showPercent val="0"/>
          <c:showBubbleSize val="0"/>
        </c:dLbls>
        <c:gapWidth val="65"/>
        <c:axId val="1567638336"/>
        <c:axId val="1548836432"/>
      </c:barChart>
      <c:catAx>
        <c:axId val="156763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75000"/>
                    <a:lumOff val="25000"/>
                  </a:schemeClr>
                </a:solidFill>
                <a:latin typeface="+mn-lt"/>
                <a:ea typeface="+mn-ea"/>
                <a:cs typeface="+mn-cs"/>
              </a:defRPr>
            </a:pPr>
            <a:endParaRPr lang="ja-JP"/>
          </a:p>
        </c:txPr>
        <c:crossAx val="1548836432"/>
        <c:crosses val="autoZero"/>
        <c:auto val="1"/>
        <c:lblAlgn val="ctr"/>
        <c:lblOffset val="1"/>
        <c:tickLblSkip val="1"/>
        <c:noMultiLvlLbl val="0"/>
      </c:catAx>
      <c:valAx>
        <c:axId val="154883643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6763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a:solidFill>
                  <a:schemeClr val="bg1"/>
                </a:solidFill>
              </a:rPr>
              <a:t>グラフ タイトル</a:t>
            </a: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rgbClr val="0081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メール添付</c:v>
                </c:pt>
                <c:pt idx="1">
                  <c:v>Web会議システム</c:v>
                </c:pt>
                <c:pt idx="2">
                  <c:v>社外共有専用クラウドストレージ
（社内共有とは別管理）</c:v>
                </c:pt>
                <c:pt idx="3">
                  <c:v>社内でも活用している
クラウドストレージ</c:v>
                </c:pt>
                <c:pt idx="4">
                  <c:v>ビジネスチャット</c:v>
                </c:pt>
                <c:pt idx="5">
                  <c:v>その他</c:v>
                </c:pt>
              </c:strCache>
            </c:strRef>
          </c:cat>
          <c:val>
            <c:numRef>
              <c:f>Sheet1!$B$2:$B$7</c:f>
              <c:numCache>
                <c:formatCode>General</c:formatCode>
                <c:ptCount val="6"/>
                <c:pt idx="0">
                  <c:v>43</c:v>
                </c:pt>
                <c:pt idx="1">
                  <c:v>22</c:v>
                </c:pt>
                <c:pt idx="2">
                  <c:v>13</c:v>
                </c:pt>
                <c:pt idx="3">
                  <c:v>13</c:v>
                </c:pt>
                <c:pt idx="4">
                  <c:v>7</c:v>
                </c:pt>
                <c:pt idx="5">
                  <c:v>2</c:v>
                </c:pt>
              </c:numCache>
            </c:numRef>
          </c:val>
          <c:extLst>
            <c:ext xmlns:c16="http://schemas.microsoft.com/office/drawing/2014/chart" uri="{C3380CC4-5D6E-409C-BE32-E72D297353CC}">
              <c16:uniqueId val="{00000000-1064-4C5A-ADE9-AF5A300C128A}"/>
            </c:ext>
          </c:extLst>
        </c:ser>
        <c:dLbls>
          <c:showLegendKey val="0"/>
          <c:showVal val="1"/>
          <c:showCatName val="0"/>
          <c:showSerName val="0"/>
          <c:showPercent val="0"/>
          <c:showBubbleSize val="0"/>
        </c:dLbls>
        <c:gapWidth val="150"/>
        <c:overlap val="-25"/>
        <c:axId val="1380682063"/>
        <c:axId val="1380677071"/>
      </c:barChart>
      <c:catAx>
        <c:axId val="1380682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crossAx val="1380677071"/>
        <c:crosses val="autoZero"/>
        <c:auto val="1"/>
        <c:lblAlgn val="ctr"/>
        <c:lblOffset val="100"/>
        <c:noMultiLvlLbl val="0"/>
      </c:catAx>
      <c:valAx>
        <c:axId val="1380677071"/>
        <c:scaling>
          <c:orientation val="minMax"/>
        </c:scaling>
        <c:delete val="1"/>
        <c:axPos val="t"/>
        <c:numFmt formatCode="General" sourceLinked="1"/>
        <c:majorTickMark val="none"/>
        <c:minorTickMark val="none"/>
        <c:tickLblPos val="nextTo"/>
        <c:crossAx val="1380682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E40DC-2F99-4DB0-86D5-ABC063C330E9}" type="datetimeFigureOut">
              <a:rPr kumimoji="1" lang="ja-JP" altLang="en-US" smtClean="0"/>
              <a:t>2022/5/27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A6856-1729-4F1E-BACA-A4EDC5CFF4BD}" type="slidenum">
              <a:rPr kumimoji="1" lang="ja-JP" altLang="en-US" smtClean="0"/>
              <a:t>‹#›</a:t>
            </a:fld>
            <a:endParaRPr kumimoji="1" lang="ja-JP" altLang="en-US"/>
          </a:p>
        </p:txBody>
      </p:sp>
    </p:spTree>
    <p:extLst>
      <p:ext uri="{BB962C8B-B14F-4D97-AF65-F5344CB8AC3E}">
        <p14:creationId xmlns:p14="http://schemas.microsoft.com/office/powerpoint/2010/main" val="8650497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6FA6856-1729-4F1E-BACA-A4EDC5CFF4BD}" type="slidenum">
              <a:rPr kumimoji="1" lang="ja-JP" altLang="en-US" smtClean="0"/>
              <a:t>2</a:t>
            </a:fld>
            <a:endParaRPr kumimoji="1" lang="ja-JP" altLang="en-US"/>
          </a:p>
        </p:txBody>
      </p:sp>
    </p:spTree>
    <p:extLst>
      <p:ext uri="{BB962C8B-B14F-4D97-AF65-F5344CB8AC3E}">
        <p14:creationId xmlns:p14="http://schemas.microsoft.com/office/powerpoint/2010/main" val="194861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6FA6856-1729-4F1E-BACA-A4EDC5CFF4BD}" type="slidenum">
              <a:rPr kumimoji="1" lang="ja-JP" altLang="en-US" smtClean="0"/>
              <a:t>6</a:t>
            </a:fld>
            <a:endParaRPr kumimoji="1" lang="ja-JP" altLang="en-US"/>
          </a:p>
        </p:txBody>
      </p:sp>
    </p:spTree>
    <p:extLst>
      <p:ext uri="{BB962C8B-B14F-4D97-AF65-F5344CB8AC3E}">
        <p14:creationId xmlns:p14="http://schemas.microsoft.com/office/powerpoint/2010/main" val="377708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6FA6856-1729-4F1E-BACA-A4EDC5CFF4BD}" type="slidenum">
              <a:rPr kumimoji="1" lang="ja-JP" altLang="en-US" smtClean="0"/>
              <a:t>7</a:t>
            </a:fld>
            <a:endParaRPr kumimoji="1" lang="ja-JP" altLang="en-US"/>
          </a:p>
        </p:txBody>
      </p:sp>
    </p:spTree>
    <p:extLst>
      <p:ext uri="{BB962C8B-B14F-4D97-AF65-F5344CB8AC3E}">
        <p14:creationId xmlns:p14="http://schemas.microsoft.com/office/powerpoint/2010/main" val="219780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5"/>
          </p:nvPr>
        </p:nvSpPr>
        <p:spPr/>
        <p:txBody>
          <a:bodyPr/>
          <a:lstStyle/>
          <a:p>
            <a:fld id="{86FA6856-1729-4F1E-BACA-A4EDC5CFF4BD}" type="slidenum">
              <a:rPr kumimoji="1" lang="ja-JP" altLang="en-US" smtClean="0"/>
              <a:t>9</a:t>
            </a:fld>
            <a:endParaRPr kumimoji="1" lang="ja-JP" altLang="en-US"/>
          </a:p>
        </p:txBody>
      </p:sp>
    </p:spTree>
    <p:extLst>
      <p:ext uri="{BB962C8B-B14F-4D97-AF65-F5344CB8AC3E}">
        <p14:creationId xmlns:p14="http://schemas.microsoft.com/office/powerpoint/2010/main" val="296699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6FA6856-1729-4F1E-BACA-A4EDC5CFF4BD}" type="slidenum">
              <a:rPr kumimoji="1" lang="ja-JP" altLang="en-US" smtClean="0"/>
              <a:t>13</a:t>
            </a:fld>
            <a:endParaRPr kumimoji="1" lang="ja-JP" altLang="en-US"/>
          </a:p>
        </p:txBody>
      </p:sp>
    </p:spTree>
    <p:extLst>
      <p:ext uri="{BB962C8B-B14F-4D97-AF65-F5344CB8AC3E}">
        <p14:creationId xmlns:p14="http://schemas.microsoft.com/office/powerpoint/2010/main" val="151426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8" name="正方形/長方形 7">
            <a:extLst>
              <a:ext uri="{FF2B5EF4-FFF2-40B4-BE49-F238E27FC236}">
                <a16:creationId xmlns:a16="http://schemas.microsoft.com/office/drawing/2014/main" id="{94AAD312-20CC-6D44-93F7-4C0A289D368C}"/>
              </a:ext>
            </a:extLst>
          </p:cNvPr>
          <p:cNvSpPr/>
          <p:nvPr/>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Tree>
    <p:extLst>
      <p:ext uri="{BB962C8B-B14F-4D97-AF65-F5344CB8AC3E}">
        <p14:creationId xmlns:p14="http://schemas.microsoft.com/office/powerpoint/2010/main" val="175303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572A4C6-C7A0-EA4E-B3D0-CFFED36AE0DF}"/>
              </a:ext>
            </a:extLst>
          </p:cNvPr>
          <p:cNvSpPr/>
          <p:nvPr/>
        </p:nvSpPr>
        <p:spPr>
          <a:xfrm>
            <a:off x="0" y="-1"/>
            <a:ext cx="12192000" cy="189188"/>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4" name="図 3">
            <a:extLst>
              <a:ext uri="{FF2B5EF4-FFF2-40B4-BE49-F238E27FC236}">
                <a16:creationId xmlns:a16="http://schemas.microsoft.com/office/drawing/2014/main" id="{DC648E71-C961-6446-A196-721C29F91DBD}"/>
              </a:ext>
            </a:extLst>
          </p:cNvPr>
          <p:cNvPicPr>
            <a:picLocks noChangeAspect="1"/>
          </p:cNvPicPr>
          <p:nvPr/>
        </p:nvPicPr>
        <p:blipFill>
          <a:blip r:embed="rId2"/>
          <a:srcRect/>
          <a:stretch/>
        </p:blipFill>
        <p:spPr>
          <a:xfrm>
            <a:off x="4201739" y="2483647"/>
            <a:ext cx="3788522" cy="828896"/>
          </a:xfrm>
          <a:prstGeom prst="rect">
            <a:avLst/>
          </a:prstGeom>
        </p:spPr>
      </p:pic>
      <p:sp>
        <p:nvSpPr>
          <p:cNvPr id="5" name="テキスト プレースホルダー 9">
            <a:extLst>
              <a:ext uri="{FF2B5EF4-FFF2-40B4-BE49-F238E27FC236}">
                <a16:creationId xmlns:a16="http://schemas.microsoft.com/office/drawing/2014/main" id="{DCE6F0C4-C8D6-884E-ACB6-AEB7B9136921}"/>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33C2E359-D36E-A046-9EB7-7E34016CAE83}"/>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39141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YNCPIT タイトル">
    <p:spTree>
      <p:nvGrpSpPr>
        <p:cNvPr id="1" name=""/>
        <p:cNvGrpSpPr/>
        <p:nvPr/>
      </p:nvGrpSpPr>
      <p:grpSpPr>
        <a:xfrm>
          <a:off x="0" y="0"/>
          <a:ext cx="0" cy="0"/>
          <a:chOff x="0" y="0"/>
          <a:chExt cx="0" cy="0"/>
        </a:xfrm>
      </p:grpSpPr>
      <p:cxnSp>
        <p:nvCxnSpPr>
          <p:cNvPr id="3" name="直線コネクタ 2"/>
          <p:cNvCxnSpPr/>
          <p:nvPr/>
        </p:nvCxnSpPr>
        <p:spPr>
          <a:xfrm>
            <a:off x="560896" y="2174840"/>
            <a:ext cx="9447265" cy="0"/>
          </a:xfrm>
          <a:prstGeom prst="line">
            <a:avLst/>
          </a:prstGeom>
          <a:ln w="19050">
            <a:solidFill>
              <a:srgbClr val="008CC9"/>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93344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9490" y="2976573"/>
            <a:ext cx="2693020" cy="904855"/>
          </a:xfrm>
          <a:prstGeom prst="rect">
            <a:avLst/>
          </a:prstGeom>
        </p:spPr>
      </p:pic>
    </p:spTree>
    <p:extLst>
      <p:ext uri="{BB962C8B-B14F-4D97-AF65-F5344CB8AC3E}">
        <p14:creationId xmlns:p14="http://schemas.microsoft.com/office/powerpoint/2010/main" val="182709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pic>
        <p:nvPicPr>
          <p:cNvPr id="8" name="図 7">
            <a:extLst>
              <a:ext uri="{FF2B5EF4-FFF2-40B4-BE49-F238E27FC236}">
                <a16:creationId xmlns:a16="http://schemas.microsoft.com/office/drawing/2014/main" id="{7451ED40-8A3F-E540-9FEE-189B8AB80469}"/>
              </a:ext>
            </a:extLst>
          </p:cNvPr>
          <p:cNvPicPr>
            <a:picLocks noChangeAspect="1"/>
          </p:cNvPicPr>
          <p:nvPr/>
        </p:nvPicPr>
        <p:blipFill>
          <a:blip r:embed="rId3"/>
          <a:stretch>
            <a:fillRect/>
          </a:stretch>
        </p:blipFill>
        <p:spPr>
          <a:xfrm>
            <a:off x="472802" y="2523570"/>
            <a:ext cx="5183056" cy="802907"/>
          </a:xfrm>
          <a:prstGeom prst="rect">
            <a:avLst/>
          </a:prstGeom>
        </p:spPr>
      </p:pic>
    </p:spTree>
    <p:extLst>
      <p:ext uri="{BB962C8B-B14F-4D97-AF65-F5344CB8AC3E}">
        <p14:creationId xmlns:p14="http://schemas.microsoft.com/office/powerpoint/2010/main" val="53859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0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40B3409-AE56-4828-ABD6-44B70ABDD51A}"/>
              </a:ext>
            </a:extLst>
          </p:cNvPr>
          <p:cNvPicPr>
            <a:picLocks noChangeAspect="1"/>
          </p:cNvPicPr>
          <p:nvPr/>
        </p:nvPicPr>
        <p:blipFill>
          <a:blip r:embed="rId2"/>
          <a:stretch>
            <a:fillRect/>
          </a:stretch>
        </p:blipFill>
        <p:spPr>
          <a:xfrm>
            <a:off x="596190" y="2552700"/>
            <a:ext cx="4646746" cy="685866"/>
          </a:xfrm>
          <a:prstGeom prst="rect">
            <a:avLst/>
          </a:prstGeom>
        </p:spPr>
      </p:pic>
      <p:sp>
        <p:nvSpPr>
          <p:cNvPr id="10" name="テキスト プレースホルダー 9">
            <a:extLst>
              <a:ext uri="{FF2B5EF4-FFF2-40B4-BE49-F238E27FC236}">
                <a16:creationId xmlns:a16="http://schemas.microsoft.com/office/drawing/2014/main" id="{E7875798-51BB-444D-B440-4FBB6C569C24}"/>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9DE1F1AA-260E-477D-B4BE-98784F476A75}"/>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5" name="図 4">
            <a:extLst>
              <a:ext uri="{FF2B5EF4-FFF2-40B4-BE49-F238E27FC236}">
                <a16:creationId xmlns:a16="http://schemas.microsoft.com/office/drawing/2014/main" id="{7CEE3E06-51B9-4349-8023-2BE3F4BB09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14" t="38241" r="9314" b="27900"/>
          <a:stretch/>
        </p:blipFill>
        <p:spPr>
          <a:xfrm rot="10800000" flipH="1">
            <a:off x="5647089" y="-2"/>
            <a:ext cx="6544912" cy="6031415"/>
          </a:xfrm>
          <a:prstGeom prst="rect">
            <a:avLst/>
          </a:prstGeom>
        </p:spPr>
      </p:pic>
      <p:sp>
        <p:nvSpPr>
          <p:cNvPr id="9" name="テキスト プレースホルダー 9">
            <a:extLst>
              <a:ext uri="{FF2B5EF4-FFF2-40B4-BE49-F238E27FC236}">
                <a16:creationId xmlns:a16="http://schemas.microsoft.com/office/drawing/2014/main" id="{A8084F46-1A5F-714B-97B3-B3D6D9A48CD8}"/>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87691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3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5EA66D-88FF-4557-9380-A1C85EAA54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052" r="8173" b="9228"/>
          <a:stretch/>
        </p:blipFill>
        <p:spPr>
          <a:xfrm rot="10800000">
            <a:off x="3802742" y="-3"/>
            <a:ext cx="8388227" cy="6858001"/>
          </a:xfrm>
          <a:prstGeom prst="rect">
            <a:avLst/>
          </a:prstGeom>
        </p:spPr>
      </p:pic>
      <p:pic>
        <p:nvPicPr>
          <p:cNvPr id="2" name="図 1">
            <a:extLst>
              <a:ext uri="{FF2B5EF4-FFF2-40B4-BE49-F238E27FC236}">
                <a16:creationId xmlns:a16="http://schemas.microsoft.com/office/drawing/2014/main" id="{89344AD6-AD3A-0B42-8045-AFCEA71BB4F5}"/>
              </a:ext>
            </a:extLst>
          </p:cNvPr>
          <p:cNvPicPr>
            <a:picLocks noChangeAspect="1"/>
          </p:cNvPicPr>
          <p:nvPr/>
        </p:nvPicPr>
        <p:blipFill>
          <a:blip r:embed="rId3"/>
          <a:srcRect/>
          <a:stretch/>
        </p:blipFill>
        <p:spPr>
          <a:xfrm>
            <a:off x="659416" y="2726937"/>
            <a:ext cx="3667296" cy="607637"/>
          </a:xfrm>
          <a:prstGeom prst="rect">
            <a:avLst/>
          </a:prstGeom>
        </p:spPr>
      </p:pic>
      <p:sp>
        <p:nvSpPr>
          <p:cNvPr id="16" name="テキスト プレースホルダー 9">
            <a:extLst>
              <a:ext uri="{FF2B5EF4-FFF2-40B4-BE49-F238E27FC236}">
                <a16:creationId xmlns:a16="http://schemas.microsoft.com/office/drawing/2014/main" id="{8A8C3E55-F59C-4866-A992-D807308DAFAA}"/>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EB086389-5E4B-4127-BF41-BCF28BA700E3}"/>
              </a:ext>
            </a:extLst>
          </p:cNvPr>
          <p:cNvSpPr>
            <a:spLocks noGrp="1"/>
          </p:cNvSpPr>
          <p:nvPr>
            <p:ph type="body" sz="quarter" idx="11"/>
          </p:nvPr>
        </p:nvSpPr>
        <p:spPr>
          <a:xfrm>
            <a:off x="659416" y="3610816"/>
            <a:ext cx="5125160" cy="377026"/>
          </a:xfrm>
          <a:prstGeom prst="rect">
            <a:avLst/>
          </a:prstGeom>
        </p:spPr>
        <p:txBody>
          <a:bodyPr lIns="90000">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ECD90276-F6A3-4117-80D5-46F3980049A6}"/>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8841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107778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5253265-A658-4BBC-B185-0430B3C0F863}"/>
              </a:ext>
            </a:extLst>
          </p:cNvPr>
          <p:cNvPicPr>
            <a:picLocks noChangeAspect="1"/>
          </p:cNvPicPr>
          <p:nvPr userDrawn="1"/>
        </p:nvPicPr>
        <p:blipFill>
          <a:blip r:embed="rId2"/>
          <a:stretch>
            <a:fillRect/>
          </a:stretch>
        </p:blipFill>
        <p:spPr>
          <a:xfrm>
            <a:off x="0" y="12468"/>
            <a:ext cx="12192000" cy="6857999"/>
          </a:xfrm>
          <a:prstGeom prst="rect">
            <a:avLst/>
          </a:prstGeom>
        </p:spPr>
      </p:pic>
      <p:sp>
        <p:nvSpPr>
          <p:cNvPr id="9" name="スライド番号プレースホルダー 3">
            <a:extLst>
              <a:ext uri="{FF2B5EF4-FFF2-40B4-BE49-F238E27FC236}">
                <a16:creationId xmlns:a16="http://schemas.microsoft.com/office/drawing/2014/main" id="{4B7ACE0D-DE73-404F-9583-0EFA22595D05}"/>
              </a:ext>
            </a:extLst>
          </p:cNvPr>
          <p:cNvSpPr>
            <a:spLocks noGrp="1"/>
          </p:cNvSpPr>
          <p:nvPr>
            <p:ph type="sldNum" sz="quarter" idx="12"/>
          </p:nvPr>
        </p:nvSpPr>
        <p:spPr>
          <a:xfrm>
            <a:off x="9200662" y="6401394"/>
            <a:ext cx="2880000" cy="360000"/>
          </a:xfrm>
        </p:spPr>
        <p:txBody>
          <a:bodyPr/>
          <a:lstStyle>
            <a:lvl1pPr>
              <a:defRPr b="1"/>
            </a:lvl1pPr>
          </a:lstStyle>
          <a:p>
            <a:fld id="{0F7C592C-0C51-4576-A8B7-FD057B7E5B8F}" type="slidenum">
              <a:rPr lang="ja-JP" altLang="en-US" smtClean="0"/>
              <a:pPr/>
              <a:t>‹#›</a:t>
            </a:fld>
            <a:endParaRPr lang="ja-JP" altLang="en-US"/>
          </a:p>
        </p:txBody>
      </p:sp>
      <p:sp>
        <p:nvSpPr>
          <p:cNvPr id="6" name="テキスト プレースホルダー 1">
            <a:extLst>
              <a:ext uri="{FF2B5EF4-FFF2-40B4-BE49-F238E27FC236}">
                <a16:creationId xmlns:a16="http://schemas.microsoft.com/office/drawing/2014/main" id="{8404CB65-B08E-034C-998A-87D0AA16E7E2}"/>
              </a:ext>
            </a:extLst>
          </p:cNvPr>
          <p:cNvSpPr>
            <a:spLocks noGrp="1"/>
          </p:cNvSpPr>
          <p:nvPr>
            <p:ph type="body" sz="quarter" idx="15"/>
          </p:nvPr>
        </p:nvSpPr>
        <p:spPr>
          <a:xfrm>
            <a:off x="263132" y="743437"/>
            <a:ext cx="11665736" cy="899796"/>
          </a:xfrm>
        </p:spPr>
        <p:txBody>
          <a:bodyPr lIns="0" tIns="251999" rIns="0" bIns="251999" anchor="t">
            <a:spAutoFit/>
          </a:bodyPr>
          <a:lstStyle>
            <a:lvl1pPr marL="0" indent="0" algn="ctr">
              <a:buNone/>
              <a:defRPr b="1">
                <a:solidFill>
                  <a:schemeClr val="tx1">
                    <a:lumMod val="85000"/>
                    <a:lumOff val="15000"/>
                  </a:schemeClr>
                </a:solidFill>
              </a:defRPr>
            </a:lvl1pPr>
          </a:lstStyle>
          <a:p>
            <a:endParaRPr lang="ja-JP" altLang="en-US"/>
          </a:p>
        </p:txBody>
      </p:sp>
      <p:sp>
        <p:nvSpPr>
          <p:cNvPr id="11" name="テキスト プレースホルダー 10">
            <a:extLst>
              <a:ext uri="{FF2B5EF4-FFF2-40B4-BE49-F238E27FC236}">
                <a16:creationId xmlns:a16="http://schemas.microsoft.com/office/drawing/2014/main" id="{DCE06409-DE66-8744-A4F3-CE89408E8DC7}"/>
              </a:ext>
            </a:extLst>
          </p:cNvPr>
          <p:cNvSpPr>
            <a:spLocks noGrp="1"/>
          </p:cNvSpPr>
          <p:nvPr>
            <p:ph type="body" sz="quarter" idx="16"/>
          </p:nvPr>
        </p:nvSpPr>
        <p:spPr>
          <a:xfrm>
            <a:off x="327273" y="365138"/>
            <a:ext cx="11601595" cy="360365"/>
          </a:xfrm>
        </p:spPr>
        <p:txBody>
          <a:bodyPr anchor="ctr">
            <a:noAutofit/>
          </a:bodyPr>
          <a:lstStyle>
            <a:lvl1pPr marL="0" indent="0">
              <a:buNone/>
              <a:defRPr sz="1800" b="1">
                <a:solidFill>
                  <a:schemeClr val="tx1">
                    <a:lumMod val="85000"/>
                    <a:lumOff val="15000"/>
                  </a:schemeClr>
                </a:solidFill>
              </a:defRPr>
            </a:lvl1pPr>
            <a:lvl2pPr marL="457200"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147032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8" name="正方形/長方形 7">
            <a:extLst>
              <a:ext uri="{FF2B5EF4-FFF2-40B4-BE49-F238E27FC236}">
                <a16:creationId xmlns:a16="http://schemas.microsoft.com/office/drawing/2014/main" id="{94AAD312-20CC-6D44-93F7-4C0A289D368C}"/>
              </a:ext>
            </a:extLst>
          </p:cNvPr>
          <p:cNvSpPr/>
          <p:nvPr/>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Tree>
    <p:extLst>
      <p:ext uri="{BB962C8B-B14F-4D97-AF65-F5344CB8AC3E}">
        <p14:creationId xmlns:p14="http://schemas.microsoft.com/office/powerpoint/2010/main" val="337005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Tree>
    <p:extLst>
      <p:ext uri="{BB962C8B-B14F-4D97-AF65-F5344CB8AC3E}">
        <p14:creationId xmlns:p14="http://schemas.microsoft.com/office/powerpoint/2010/main" val="107932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559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9691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8" name="正方形/長方形 7">
            <a:extLst>
              <a:ext uri="{FF2B5EF4-FFF2-40B4-BE49-F238E27FC236}">
                <a16:creationId xmlns:a16="http://schemas.microsoft.com/office/drawing/2014/main" id="{94AAD312-20CC-6D44-93F7-4C0A289D368C}"/>
              </a:ext>
            </a:extLst>
          </p:cNvPr>
          <p:cNvSpPr/>
          <p:nvPr/>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Tree>
    <p:extLst>
      <p:ext uri="{BB962C8B-B14F-4D97-AF65-F5344CB8AC3E}">
        <p14:creationId xmlns:p14="http://schemas.microsoft.com/office/powerpoint/2010/main" val="132125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8" name="正方形/長方形 7">
            <a:extLst>
              <a:ext uri="{FF2B5EF4-FFF2-40B4-BE49-F238E27FC236}">
                <a16:creationId xmlns:a16="http://schemas.microsoft.com/office/drawing/2014/main" id="{94AAD312-20CC-6D44-93F7-4C0A289D368C}"/>
              </a:ext>
            </a:extLst>
          </p:cNvPr>
          <p:cNvSpPr/>
          <p:nvPr/>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4861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67029-9827-4C30-A677-38727201F16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ADD29D7-0747-4648-A10B-6FE382039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D0409FA-1D85-4C49-BDBA-E5368A3D971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BC07F71-491D-4794-AF14-DF84E95070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E5D30C-E214-4117-8A0A-59DBDA186BB1}"/>
              </a:ext>
            </a:extLst>
          </p:cNvPr>
          <p:cNvSpPr>
            <a:spLocks noGrp="1"/>
          </p:cNvSpPr>
          <p:nvPr>
            <p:ph type="sldNum" sz="quarter" idx="12"/>
          </p:nvPr>
        </p:nvSpPr>
        <p:spPr/>
        <p:txBody>
          <a:bodyPr/>
          <a:lstStyle/>
          <a:p>
            <a:fld id="{E66CF0C9-8A30-48EF-999E-B1E24A028C2B}" type="slidenum">
              <a:rPr kumimoji="1" lang="ja-JP" altLang="en-US" smtClean="0"/>
              <a:t>‹#›</a:t>
            </a:fld>
            <a:endParaRPr kumimoji="1" lang="ja-JP" altLang="en-US"/>
          </a:p>
        </p:txBody>
      </p:sp>
    </p:spTree>
    <p:extLst>
      <p:ext uri="{BB962C8B-B14F-4D97-AF65-F5344CB8AC3E}">
        <p14:creationId xmlns:p14="http://schemas.microsoft.com/office/powerpoint/2010/main" val="423651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ユーザー設定レイアウト">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0F10B59-D7F2-4B04-9ADD-860A85FD7E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06" t="29850" r="3800" b="-8080"/>
          <a:stretch/>
        </p:blipFill>
        <p:spPr>
          <a:xfrm>
            <a:off x="399898" y="0"/>
            <a:ext cx="11792102" cy="6858000"/>
          </a:xfrm>
          <a:prstGeom prst="rect">
            <a:avLst/>
          </a:prstGeom>
        </p:spPr>
      </p:pic>
      <p:pic>
        <p:nvPicPr>
          <p:cNvPr id="8" name="図 7">
            <a:extLst>
              <a:ext uri="{FF2B5EF4-FFF2-40B4-BE49-F238E27FC236}">
                <a16:creationId xmlns:a16="http://schemas.microsoft.com/office/drawing/2014/main" id="{40028535-8182-3B46-A16C-0573202209A7}"/>
              </a:ext>
            </a:extLst>
          </p:cNvPr>
          <p:cNvPicPr>
            <a:picLocks noChangeAspect="1"/>
          </p:cNvPicPr>
          <p:nvPr/>
        </p:nvPicPr>
        <p:blipFill>
          <a:blip r:embed="rId3"/>
          <a:srcRect/>
          <a:stretch/>
        </p:blipFill>
        <p:spPr>
          <a:xfrm>
            <a:off x="659416" y="2538931"/>
            <a:ext cx="3283170" cy="718328"/>
          </a:xfrm>
          <a:prstGeom prst="rect">
            <a:avLst/>
          </a:prstGeom>
        </p:spPr>
      </p:pic>
      <p:sp>
        <p:nvSpPr>
          <p:cNvPr id="18" name="テキスト プレースホルダー 9">
            <a:extLst>
              <a:ext uri="{FF2B5EF4-FFF2-40B4-BE49-F238E27FC236}">
                <a16:creationId xmlns:a16="http://schemas.microsoft.com/office/drawing/2014/main" id="{7CC4C1CD-73BB-4623-A20C-F58BBCEFF782}"/>
              </a:ext>
            </a:extLst>
          </p:cNvPr>
          <p:cNvSpPr>
            <a:spLocks noGrp="1"/>
          </p:cNvSpPr>
          <p:nvPr>
            <p:ph type="body" sz="quarter" idx="11"/>
          </p:nvPr>
        </p:nvSpPr>
        <p:spPr>
          <a:xfrm>
            <a:off x="659416" y="3610816"/>
            <a:ext cx="5125160" cy="377026"/>
          </a:xfrm>
          <a:prstGeom prst="rect">
            <a:avLst/>
          </a:prstGeom>
        </p:spPr>
        <p:txBody>
          <a:bodyPr lIns="90000">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CE58719D-6629-47FE-A10A-9EBC63ECABF5}"/>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20" name="テキスト プレースホルダー 9">
            <a:extLst>
              <a:ext uri="{FF2B5EF4-FFF2-40B4-BE49-F238E27FC236}">
                <a16:creationId xmlns:a16="http://schemas.microsoft.com/office/drawing/2014/main" id="{41EFED18-8C03-4C1C-8F9F-67F76191684C}"/>
              </a:ext>
            </a:extLst>
          </p:cNvPr>
          <p:cNvSpPr>
            <a:spLocks noGrp="1"/>
          </p:cNvSpPr>
          <p:nvPr>
            <p:ph type="body" sz="quarter" idx="13"/>
          </p:nvPr>
        </p:nvSpPr>
        <p:spPr>
          <a:xfrm>
            <a:off x="5297715" y="6031414"/>
            <a:ext cx="6544912" cy="248914"/>
          </a:xfrm>
          <a:prstGeom prst="rect">
            <a:avLst/>
          </a:prstGeom>
        </p:spPr>
        <p:txBody>
          <a:bodyPr>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1702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235285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853484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tif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1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25.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pn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6.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hyperlink" Target="mailto:product@motex.co.jp" TargetMode="External"/><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go.motex.co.jp/l/320351/2018-11-22/21kdt6?PM&#820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8DB0AB9E-05AD-49DA-ADBF-2C4E7AB9DB84}"/>
              </a:ext>
            </a:extLst>
          </p:cNvPr>
          <p:cNvSpPr>
            <a:spLocks noGrp="1"/>
          </p:cNvSpPr>
          <p:nvPr>
            <p:ph type="body" sz="quarter" idx="11"/>
          </p:nvPr>
        </p:nvSpPr>
        <p:spPr>
          <a:xfrm>
            <a:off x="335360" y="3703282"/>
            <a:ext cx="11521280" cy="868718"/>
          </a:xfrm>
        </p:spPr>
        <p:txBody>
          <a:bodyPr lIns="91440" tIns="45720" rIns="91440" bIns="45720" anchor="t"/>
          <a:lstStyle/>
          <a:p>
            <a:r>
              <a:rPr lang="en-US" altLang="ja-JP">
                <a:latin typeface="メイリオ"/>
                <a:ea typeface="メイリオ"/>
              </a:rPr>
              <a:t>3</a:t>
            </a:r>
            <a:r>
              <a:rPr lang="ja-JP" altLang="en-US">
                <a:latin typeface="メイリオ"/>
                <a:ea typeface="メイリオ"/>
              </a:rPr>
              <a:t>分で分かる！</a:t>
            </a:r>
            <a:endParaRPr lang="en-US" altLang="ja-JP">
              <a:latin typeface="メイリオ"/>
              <a:ea typeface="メイリオ"/>
            </a:endParaRPr>
          </a:p>
          <a:p>
            <a:r>
              <a:rPr lang="en-US" altLang="ja-JP">
                <a:latin typeface="メイリオ"/>
                <a:ea typeface="メイリオ"/>
              </a:rPr>
              <a:t>SYNCPIT </a:t>
            </a:r>
            <a:r>
              <a:rPr lang="en-US">
                <a:latin typeface="Meiryo"/>
                <a:ea typeface="Meiryo"/>
              </a:rPr>
              <a:t>× </a:t>
            </a:r>
            <a:r>
              <a:rPr lang="en-US">
                <a:latin typeface="メイリオ"/>
                <a:ea typeface="メイリオ"/>
              </a:rPr>
              <a:t>Microsoft 365</a:t>
            </a:r>
            <a:r>
              <a:rPr lang="ja-JP" altLang="en-US">
                <a:latin typeface="メイリオ"/>
                <a:ea typeface="メイリオ"/>
              </a:rPr>
              <a:t>連携</a:t>
            </a:r>
            <a:endParaRPr lang="en-US" altLang="ja-JP">
              <a:latin typeface="メイリオ"/>
              <a:ea typeface="メイリオ"/>
            </a:endParaRPr>
          </a:p>
        </p:txBody>
      </p:sp>
      <p:sp>
        <p:nvSpPr>
          <p:cNvPr id="6" name="テキスト ボックス 5">
            <a:extLst>
              <a:ext uri="{FF2B5EF4-FFF2-40B4-BE49-F238E27FC236}">
                <a16:creationId xmlns:a16="http://schemas.microsoft.com/office/drawing/2014/main" id="{68956BDE-496E-4B60-8105-4135B80F19F2}"/>
              </a:ext>
            </a:extLst>
          </p:cNvPr>
          <p:cNvSpPr txBox="1"/>
          <p:nvPr/>
        </p:nvSpPr>
        <p:spPr>
          <a:xfrm>
            <a:off x="335360" y="5533956"/>
            <a:ext cx="7388075" cy="747897"/>
          </a:xfrm>
          <a:prstGeom prst="rect">
            <a:avLst/>
          </a:prstGeom>
          <a:noFill/>
        </p:spPr>
        <p:txBody>
          <a:bodyPr wrap="square" rtlCol="0">
            <a:spAutoFit/>
          </a:bodyPr>
          <a:lstStyle/>
          <a:p>
            <a:pPr>
              <a:lnSpc>
                <a:spcPct val="120000"/>
              </a:lnSpc>
            </a:pPr>
            <a:r>
              <a:rPr kumimoji="1" lang="ja-JP" altLang="en-US" sz="1200" b="1">
                <a:solidFill>
                  <a:srgbClr val="FF0000"/>
                </a:solidFill>
                <a:latin typeface="Meiryo" panose="020B0604030504040204" pitchFamily="34" charset="-128"/>
                <a:ea typeface="Meiryo" panose="020B0604030504040204" pitchFamily="34" charset="-128"/>
              </a:rPr>
              <a:t>本資料に記載している</a:t>
            </a:r>
            <a:r>
              <a:rPr kumimoji="1" lang="en-US" altLang="ja-JP" sz="1200" b="1">
                <a:solidFill>
                  <a:srgbClr val="FF0000"/>
                </a:solidFill>
                <a:latin typeface="Meiryo" panose="020B0604030504040204" pitchFamily="34" charset="-128"/>
                <a:ea typeface="Meiryo" panose="020B0604030504040204" pitchFamily="34" charset="-128"/>
              </a:rPr>
              <a:t> Microsoft 365 </a:t>
            </a:r>
            <a:r>
              <a:rPr kumimoji="1" lang="ja-JP" altLang="en-US" sz="1200" b="1">
                <a:solidFill>
                  <a:srgbClr val="FF0000"/>
                </a:solidFill>
                <a:latin typeface="Meiryo" panose="020B0604030504040204" pitchFamily="34" charset="-128"/>
                <a:ea typeface="Meiryo" panose="020B0604030504040204" pitchFamily="34" charset="-128"/>
              </a:rPr>
              <a:t>連携は</a:t>
            </a:r>
            <a:r>
              <a:rPr kumimoji="1" lang="en-US" altLang="ja-JP" sz="1200" b="1">
                <a:solidFill>
                  <a:srgbClr val="FF0000"/>
                </a:solidFill>
                <a:latin typeface="Meiryo" panose="020B0604030504040204" pitchFamily="34" charset="-128"/>
                <a:ea typeface="Meiryo" panose="020B0604030504040204" pitchFamily="34" charset="-128"/>
              </a:rPr>
              <a:t> 2022</a:t>
            </a:r>
            <a:r>
              <a:rPr kumimoji="1" lang="ja-JP" altLang="en-US" sz="1200" b="1">
                <a:solidFill>
                  <a:srgbClr val="FF0000"/>
                </a:solidFill>
                <a:latin typeface="Meiryo" panose="020B0604030504040204" pitchFamily="34" charset="-128"/>
                <a:ea typeface="Meiryo" panose="020B0604030504040204" pitchFamily="34" charset="-128"/>
              </a:rPr>
              <a:t>年</a:t>
            </a:r>
            <a:r>
              <a:rPr kumimoji="1" lang="en-US" altLang="ja-JP" sz="1200" b="1">
                <a:solidFill>
                  <a:srgbClr val="FF0000"/>
                </a:solidFill>
                <a:latin typeface="Meiryo" panose="020B0604030504040204" pitchFamily="34" charset="-128"/>
                <a:ea typeface="Meiryo" panose="020B0604030504040204" pitchFamily="34" charset="-128"/>
              </a:rPr>
              <a:t>6</a:t>
            </a:r>
            <a:r>
              <a:rPr kumimoji="1" lang="ja-JP" altLang="en-US" sz="1200" b="1">
                <a:solidFill>
                  <a:srgbClr val="FF0000"/>
                </a:solidFill>
                <a:latin typeface="Meiryo" panose="020B0604030504040204" pitchFamily="34" charset="-128"/>
                <a:ea typeface="Meiryo" panose="020B0604030504040204" pitchFamily="34" charset="-128"/>
              </a:rPr>
              <a:t>月に実装予定です。</a:t>
            </a:r>
            <a:endParaRPr kumimoji="1" lang="en-US" altLang="ja-JP" sz="1200" b="1">
              <a:solidFill>
                <a:srgbClr val="FF0000"/>
              </a:solidFill>
              <a:latin typeface="Meiryo" panose="020B0604030504040204" pitchFamily="34" charset="-128"/>
              <a:ea typeface="Meiryo" panose="020B0604030504040204" pitchFamily="34" charset="-128"/>
            </a:endParaRPr>
          </a:p>
          <a:p>
            <a:pPr>
              <a:lnSpc>
                <a:spcPct val="120000"/>
              </a:lnSpc>
            </a:pPr>
            <a:r>
              <a:rPr kumimoji="1" lang="ja-JP" altLang="en-US" sz="1200" b="1">
                <a:solidFill>
                  <a:srgbClr val="FF0000"/>
                </a:solidFill>
                <a:latin typeface="Meiryo" panose="020B0604030504040204" pitchFamily="34" charset="-128"/>
                <a:ea typeface="Meiryo" panose="020B0604030504040204" pitchFamily="34" charset="-128"/>
              </a:rPr>
              <a:t>尚、</a:t>
            </a:r>
            <a:r>
              <a:rPr kumimoji="1" lang="en-US" altLang="ja-JP" sz="1200" b="1">
                <a:solidFill>
                  <a:srgbClr val="FF0000"/>
                </a:solidFill>
                <a:latin typeface="Meiryo" panose="020B0604030504040204" pitchFamily="34" charset="-128"/>
                <a:ea typeface="Meiryo" panose="020B0604030504040204" pitchFamily="34" charset="-128"/>
              </a:rPr>
              <a:t>2022</a:t>
            </a:r>
            <a:r>
              <a:rPr kumimoji="1" lang="ja-JP" altLang="en-US" sz="1200" b="1">
                <a:solidFill>
                  <a:srgbClr val="FF0000"/>
                </a:solidFill>
                <a:latin typeface="Meiryo" panose="020B0604030504040204" pitchFamily="34" charset="-128"/>
                <a:ea typeface="Meiryo" panose="020B0604030504040204" pitchFamily="34" charset="-128"/>
              </a:rPr>
              <a:t>年</a:t>
            </a:r>
            <a:r>
              <a:rPr kumimoji="1" lang="en-US" altLang="ja-JP" sz="1200" b="1">
                <a:solidFill>
                  <a:srgbClr val="FF0000"/>
                </a:solidFill>
                <a:latin typeface="Meiryo" panose="020B0604030504040204" pitchFamily="34" charset="-128"/>
                <a:ea typeface="Meiryo" panose="020B0604030504040204" pitchFamily="34" charset="-128"/>
              </a:rPr>
              <a:t>7</a:t>
            </a:r>
            <a:r>
              <a:rPr kumimoji="1" lang="ja-JP" altLang="en-US" sz="1200" b="1">
                <a:solidFill>
                  <a:srgbClr val="FF0000"/>
                </a:solidFill>
                <a:latin typeface="Meiryo" panose="020B0604030504040204" pitchFamily="34" charset="-128"/>
                <a:ea typeface="Meiryo" panose="020B0604030504040204" pitchFamily="34" charset="-128"/>
              </a:rPr>
              <a:t>月以降にリリースを予定している機能もあります。</a:t>
            </a:r>
            <a:endParaRPr kumimoji="1" lang="en-US" altLang="ja-JP" sz="1200" b="1">
              <a:solidFill>
                <a:srgbClr val="FF0000"/>
              </a:solidFill>
              <a:latin typeface="Meiryo" panose="020B0604030504040204" pitchFamily="34" charset="-128"/>
              <a:ea typeface="Meiryo" panose="020B0604030504040204" pitchFamily="34" charset="-128"/>
            </a:endParaRPr>
          </a:p>
          <a:p>
            <a:pPr>
              <a:lnSpc>
                <a:spcPct val="120000"/>
              </a:lnSpc>
            </a:pPr>
            <a:r>
              <a:rPr kumimoji="1" lang="ja-JP" altLang="en-US" sz="1200" b="1">
                <a:solidFill>
                  <a:srgbClr val="FF0000"/>
                </a:solidFill>
                <a:latin typeface="Meiryo" panose="020B0604030504040204" pitchFamily="34" charset="-128"/>
                <a:ea typeface="Meiryo" panose="020B0604030504040204" pitchFamily="34" charset="-128"/>
              </a:rPr>
              <a:t>本資料の内容は、リリース後の仕様と異なる場合がありますので予めご了承ください。</a:t>
            </a:r>
          </a:p>
        </p:txBody>
      </p:sp>
    </p:spTree>
    <p:extLst>
      <p:ext uri="{BB962C8B-B14F-4D97-AF65-F5344CB8AC3E}">
        <p14:creationId xmlns:p14="http://schemas.microsoft.com/office/powerpoint/2010/main" val="124526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0CE1108-E98B-BA42-99FE-02A3A455A416}"/>
              </a:ext>
            </a:extLst>
          </p:cNvPr>
          <p:cNvSpPr>
            <a:spLocks noGrp="1"/>
          </p:cNvSpPr>
          <p:nvPr>
            <p:ph type="body" sz="quarter" idx="15"/>
          </p:nvPr>
        </p:nvSpPr>
        <p:spPr/>
        <p:txBody>
          <a:bodyPr/>
          <a:lstStyle/>
          <a:p>
            <a:r>
              <a:rPr kumimoji="1" lang="en-US" altLang="ja-JP"/>
              <a:t>SYNCPIT </a:t>
            </a:r>
            <a:r>
              <a:rPr kumimoji="1" lang="ja-JP" altLang="en-US"/>
              <a:t>が</a:t>
            </a:r>
            <a:r>
              <a:rPr kumimoji="1" lang="en-US" altLang="ja-JP"/>
              <a:t>3</a:t>
            </a:r>
            <a:r>
              <a:rPr kumimoji="1" lang="ja-JP" altLang="en-US"/>
              <a:t>つの課題を解決</a:t>
            </a:r>
          </a:p>
        </p:txBody>
      </p:sp>
      <p:sp>
        <p:nvSpPr>
          <p:cNvPr id="4" name="テキスト プレースホルダー 3">
            <a:extLst>
              <a:ext uri="{FF2B5EF4-FFF2-40B4-BE49-F238E27FC236}">
                <a16:creationId xmlns:a16="http://schemas.microsoft.com/office/drawing/2014/main" id="{94C2CA37-AF01-2445-B76E-91D1D4763679}"/>
              </a:ext>
            </a:extLst>
          </p:cNvPr>
          <p:cNvSpPr>
            <a:spLocks noGrp="1"/>
          </p:cNvSpPr>
          <p:nvPr>
            <p:ph type="body" sz="quarter" idx="13"/>
          </p:nvPr>
        </p:nvSpPr>
        <p:spPr>
          <a:xfrm>
            <a:off x="263132" y="1172743"/>
            <a:ext cx="11665736" cy="332399"/>
          </a:xfrm>
        </p:spPr>
        <p:txBody>
          <a:bodyPr/>
          <a:lstStyle/>
          <a:p>
            <a:r>
              <a:rPr lang="ja-JP" altLang="en-US"/>
              <a:t>「まだ、やってくれていない・・・」「また、言わなきゃいけない・・・」「また、この問い合わせか・・・」こんなお悩みを解決します</a:t>
            </a:r>
          </a:p>
        </p:txBody>
      </p:sp>
      <p:grpSp>
        <p:nvGrpSpPr>
          <p:cNvPr id="5" name="グループ化 4">
            <a:extLst>
              <a:ext uri="{FF2B5EF4-FFF2-40B4-BE49-F238E27FC236}">
                <a16:creationId xmlns:a16="http://schemas.microsoft.com/office/drawing/2014/main" id="{3FD6B811-DF76-2543-83A9-F4E4717C5BDE}"/>
              </a:ext>
            </a:extLst>
          </p:cNvPr>
          <p:cNvGrpSpPr/>
          <p:nvPr/>
        </p:nvGrpSpPr>
        <p:grpSpPr>
          <a:xfrm>
            <a:off x="6339030" y="2164187"/>
            <a:ext cx="6578330" cy="3679478"/>
            <a:chOff x="6612299" y="2079435"/>
            <a:chExt cx="6578330" cy="3679478"/>
          </a:xfrm>
        </p:grpSpPr>
        <p:pic>
          <p:nvPicPr>
            <p:cNvPr id="6" name="図 5">
              <a:extLst>
                <a:ext uri="{FF2B5EF4-FFF2-40B4-BE49-F238E27FC236}">
                  <a16:creationId xmlns:a16="http://schemas.microsoft.com/office/drawing/2014/main" id="{BF2BFA21-C620-714C-BC81-AC58A22DF5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2299" y="2079435"/>
              <a:ext cx="6578330" cy="3679478"/>
            </a:xfrm>
            <a:prstGeom prst="rect">
              <a:avLst/>
            </a:prstGeom>
          </p:spPr>
        </p:pic>
        <p:pic>
          <p:nvPicPr>
            <p:cNvPr id="7" name="図 6">
              <a:extLst>
                <a:ext uri="{FF2B5EF4-FFF2-40B4-BE49-F238E27FC236}">
                  <a16:creationId xmlns:a16="http://schemas.microsoft.com/office/drawing/2014/main" id="{75BF1FEA-5023-6E40-A381-E0D500095B37}"/>
                </a:ext>
              </a:extLst>
            </p:cNvPr>
            <p:cNvPicPr>
              <a:picLocks noChangeAspect="1"/>
            </p:cNvPicPr>
            <p:nvPr/>
          </p:nvPicPr>
          <p:blipFill rotWithShape="1">
            <a:blip r:embed="rId3"/>
            <a:srcRect t="8590" b="2251"/>
            <a:stretch/>
          </p:blipFill>
          <p:spPr>
            <a:xfrm>
              <a:off x="7377398" y="2249215"/>
              <a:ext cx="5077361" cy="3174123"/>
            </a:xfrm>
            <a:prstGeom prst="rect">
              <a:avLst/>
            </a:prstGeom>
          </p:spPr>
        </p:pic>
      </p:grpSp>
      <p:sp>
        <p:nvSpPr>
          <p:cNvPr id="8" name="正方形/長方形 7">
            <a:extLst>
              <a:ext uri="{FF2B5EF4-FFF2-40B4-BE49-F238E27FC236}">
                <a16:creationId xmlns:a16="http://schemas.microsoft.com/office/drawing/2014/main" id="{877DE308-AB45-3446-A52F-11F2E5372BA9}"/>
              </a:ext>
            </a:extLst>
          </p:cNvPr>
          <p:cNvSpPr/>
          <p:nvPr/>
        </p:nvSpPr>
        <p:spPr>
          <a:xfrm>
            <a:off x="565297" y="4951782"/>
            <a:ext cx="5698867" cy="1224951"/>
          </a:xfrm>
          <a:prstGeom prst="rect">
            <a:avLst/>
          </a:prstGeom>
        </p:spPr>
        <p:txBody>
          <a:bodyPr wrap="square">
            <a:spAutoFit/>
          </a:bodyPr>
          <a:lstStyle/>
          <a:p>
            <a:pPr>
              <a:lnSpc>
                <a:spcPct val="140000"/>
              </a:lnSpc>
            </a:pPr>
            <a:r>
              <a:rPr lang="ja-JP" altLang="en-US" sz="1400">
                <a:solidFill>
                  <a:srgbClr val="138CC9"/>
                </a:solidFill>
                <a:latin typeface="Meiryo" panose="020B0604030504040204" pitchFamily="34" charset="-128"/>
                <a:ea typeface="Meiryo" panose="020B0604030504040204" pitchFamily="34" charset="-128"/>
                <a:cs typeface="メイリオ" pitchFamily="50" charset="-128"/>
              </a:rPr>
              <a:t>問い合わせ対応</a:t>
            </a:r>
            <a:endParaRPr lang="en-US" altLang="ja-JP" sz="1400">
              <a:solidFill>
                <a:srgbClr val="138CC9"/>
              </a:solidFill>
              <a:latin typeface="Meiryo" panose="020B0604030504040204" pitchFamily="34" charset="-128"/>
              <a:ea typeface="Meiryo" panose="020B0604030504040204" pitchFamily="34" charset="-128"/>
              <a:cs typeface="メイリオ" pitchFamily="50" charset="-128"/>
            </a:endParaRPr>
          </a:p>
          <a:p>
            <a:pPr>
              <a:lnSpc>
                <a:spcPct val="140000"/>
              </a:lnSpc>
            </a:pPr>
            <a:r>
              <a:rPr lang="en-US" altLang="ja-JP" sz="2000">
                <a:solidFill>
                  <a:schemeClr val="tx1">
                    <a:lumMod val="75000"/>
                    <a:lumOff val="25000"/>
                  </a:schemeClr>
                </a:solidFill>
                <a:latin typeface="Meiryo" panose="020B0604030504040204" pitchFamily="34" charset="-128"/>
                <a:ea typeface="Meiryo" panose="020B0604030504040204" pitchFamily="34" charset="-128"/>
              </a:rPr>
              <a:t>FAQ </a:t>
            </a:r>
            <a:r>
              <a:rPr lang="ja-JP" altLang="en-US" sz="2000">
                <a:solidFill>
                  <a:schemeClr val="tx1">
                    <a:lumMod val="75000"/>
                    <a:lumOff val="25000"/>
                  </a:schemeClr>
                </a:solidFill>
                <a:latin typeface="Meiryo" panose="020B0604030504040204" pitchFamily="34" charset="-128"/>
                <a:ea typeface="Meiryo" panose="020B0604030504040204" pitchFamily="34" charset="-128"/>
              </a:rPr>
              <a:t>ボット機能で、</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2000">
                <a:solidFill>
                  <a:schemeClr val="tx1">
                    <a:lumMod val="75000"/>
                    <a:lumOff val="25000"/>
                  </a:schemeClr>
                </a:solidFill>
                <a:latin typeface="Meiryo" panose="020B0604030504040204" pitchFamily="34" charset="-128"/>
                <a:ea typeface="Meiryo" panose="020B0604030504040204" pitchFamily="34" charset="-128"/>
              </a:rPr>
              <a:t>問い合わせ対応の自動化</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0B344350-DC98-4642-946A-6F33201073CA}"/>
              </a:ext>
            </a:extLst>
          </p:cNvPr>
          <p:cNvSpPr/>
          <p:nvPr/>
        </p:nvSpPr>
        <p:spPr>
          <a:xfrm>
            <a:off x="565296" y="3370431"/>
            <a:ext cx="6308469" cy="1224951"/>
          </a:xfrm>
          <a:prstGeom prst="rect">
            <a:avLst/>
          </a:prstGeom>
        </p:spPr>
        <p:txBody>
          <a:bodyPr wrap="square">
            <a:spAutoFit/>
          </a:bodyPr>
          <a:lstStyle/>
          <a:p>
            <a:pPr>
              <a:lnSpc>
                <a:spcPct val="140000"/>
              </a:lnSpc>
            </a:pPr>
            <a:r>
              <a:rPr lang="ja-JP" altLang="en-US" sz="1400">
                <a:solidFill>
                  <a:srgbClr val="138CC9"/>
                </a:solidFill>
                <a:latin typeface="Meiryo" panose="020B0604030504040204" pitchFamily="34" charset="-128"/>
                <a:ea typeface="Meiryo" panose="020B0604030504040204" pitchFamily="34" charset="-128"/>
                <a:cs typeface="メイリオ" pitchFamily="50" charset="-128"/>
              </a:rPr>
              <a:t>ルールの通知</a:t>
            </a:r>
            <a:endParaRPr lang="en-US" altLang="ja-JP" sz="1400">
              <a:solidFill>
                <a:srgbClr val="138CC9"/>
              </a:solidFill>
              <a:latin typeface="Meiryo" panose="020B0604030504040204" pitchFamily="34" charset="-128"/>
              <a:ea typeface="Meiryo" panose="020B0604030504040204" pitchFamily="34" charset="-128"/>
              <a:cs typeface="メイリオ" pitchFamily="50" charset="-128"/>
            </a:endParaRPr>
          </a:p>
          <a:p>
            <a:pPr>
              <a:lnSpc>
                <a:spcPct val="140000"/>
              </a:lnSpc>
            </a:pPr>
            <a:r>
              <a:rPr lang="ja-JP" altLang="en-US" sz="2000">
                <a:solidFill>
                  <a:schemeClr val="tx1">
                    <a:lumMod val="75000"/>
                    <a:lumOff val="25000"/>
                  </a:schemeClr>
                </a:solidFill>
                <a:latin typeface="Meiryo" panose="020B0604030504040204" pitchFamily="34" charset="-128"/>
                <a:ea typeface="Meiryo" panose="020B0604030504040204" pitchFamily="34" charset="-128"/>
              </a:rPr>
              <a:t>通知機能で必要な案内・連絡業務を</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2000">
                <a:solidFill>
                  <a:schemeClr val="tx1">
                    <a:lumMod val="75000"/>
                    <a:lumOff val="25000"/>
                  </a:schemeClr>
                </a:solidFill>
                <a:latin typeface="Meiryo" panose="020B0604030504040204" pitchFamily="34" charset="-128"/>
                <a:ea typeface="Meiryo" panose="020B0604030504040204" pitchFamily="34" charset="-128"/>
              </a:rPr>
              <a:t>担当者に代わり、ボットが自動通知</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DA6FA122-873C-434D-90CF-7CA9EC789794}"/>
              </a:ext>
            </a:extLst>
          </p:cNvPr>
          <p:cNvSpPr/>
          <p:nvPr/>
        </p:nvSpPr>
        <p:spPr>
          <a:xfrm>
            <a:off x="565298" y="1830262"/>
            <a:ext cx="5698866" cy="1224951"/>
          </a:xfrm>
          <a:prstGeom prst="rect">
            <a:avLst/>
          </a:prstGeom>
        </p:spPr>
        <p:txBody>
          <a:bodyPr wrap="square">
            <a:spAutoFit/>
          </a:bodyPr>
          <a:lstStyle/>
          <a:p>
            <a:pPr>
              <a:lnSpc>
                <a:spcPct val="140000"/>
              </a:lnSpc>
            </a:pPr>
            <a:r>
              <a:rPr lang="ja-JP" altLang="en-US" sz="1400">
                <a:solidFill>
                  <a:srgbClr val="138CC9"/>
                </a:solidFill>
                <a:latin typeface="Meiryo" panose="020B0604030504040204" pitchFamily="34" charset="-128"/>
                <a:ea typeface="Meiryo" panose="020B0604030504040204" pitchFamily="34" charset="-128"/>
                <a:cs typeface="メイリオ" pitchFamily="50" charset="-128"/>
              </a:rPr>
              <a:t>現状把握</a:t>
            </a:r>
            <a:endParaRPr lang="en-US" altLang="ja-JP" sz="1400">
              <a:solidFill>
                <a:srgbClr val="138CC9"/>
              </a:solidFill>
              <a:latin typeface="Meiryo" panose="020B0604030504040204" pitchFamily="34" charset="-128"/>
              <a:ea typeface="Meiryo" panose="020B0604030504040204" pitchFamily="34" charset="-128"/>
              <a:cs typeface="メイリオ" pitchFamily="50" charset="-128"/>
            </a:endParaRPr>
          </a:p>
          <a:p>
            <a:pPr>
              <a:lnSpc>
                <a:spcPct val="140000"/>
              </a:lnSpc>
            </a:pPr>
            <a:r>
              <a:rPr lang="en-US" altLang="ja-JP" sz="2000">
                <a:solidFill>
                  <a:schemeClr val="tx1">
                    <a:lumMod val="75000"/>
                    <a:lumOff val="25000"/>
                  </a:schemeClr>
                </a:solidFill>
                <a:latin typeface="Meiryo" panose="020B0604030504040204" pitchFamily="34" charset="-128"/>
                <a:ea typeface="Meiryo" panose="020B0604030504040204" pitchFamily="34" charset="-128"/>
              </a:rPr>
              <a:t>Microsoft 365 </a:t>
            </a:r>
            <a:r>
              <a:rPr lang="ja-JP" altLang="en-US" sz="2000">
                <a:solidFill>
                  <a:schemeClr val="tx1">
                    <a:lumMod val="75000"/>
                    <a:lumOff val="25000"/>
                  </a:schemeClr>
                </a:solidFill>
                <a:latin typeface="Meiryo" panose="020B0604030504040204" pitchFamily="34" charset="-128"/>
                <a:ea typeface="Meiryo" panose="020B0604030504040204" pitchFamily="34" charset="-128"/>
              </a:rPr>
              <a:t>の利用状況と</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2000">
                <a:solidFill>
                  <a:schemeClr val="tx1">
                    <a:lumMod val="75000"/>
                    <a:lumOff val="25000"/>
                  </a:schemeClr>
                </a:solidFill>
                <a:latin typeface="Meiryo" panose="020B0604030504040204" pitchFamily="34" charset="-128"/>
                <a:ea typeface="Meiryo" panose="020B0604030504040204" pitchFamily="34" charset="-128"/>
              </a:rPr>
              <a:t>セキュリティリスクを見える化</a:t>
            </a:r>
            <a:endParaRPr lang="en-US" altLang="ja-JP" sz="20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5C4FC949-3D5D-D944-A9FF-4C4FF23143BD}"/>
              </a:ext>
            </a:extLst>
          </p:cNvPr>
          <p:cNvSpPr/>
          <p:nvPr/>
        </p:nvSpPr>
        <p:spPr>
          <a:xfrm>
            <a:off x="4423143" y="2668772"/>
            <a:ext cx="839972" cy="2977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rgbClr val="C00000"/>
                </a:solidFill>
              </a:rPr>
              <a:t>NEW</a:t>
            </a:r>
            <a:endParaRPr kumimoji="1" lang="ja-JP" altLang="en-US" sz="1400" b="1">
              <a:solidFill>
                <a:srgbClr val="C00000"/>
              </a:solidFill>
            </a:endParaRPr>
          </a:p>
        </p:txBody>
      </p:sp>
      <p:sp>
        <p:nvSpPr>
          <p:cNvPr id="12" name="テキスト プレースホルダー 1">
            <a:extLst>
              <a:ext uri="{FF2B5EF4-FFF2-40B4-BE49-F238E27FC236}">
                <a16:creationId xmlns:a16="http://schemas.microsoft.com/office/drawing/2014/main" id="{D61F7322-6687-10AD-5F13-596D35FE0E2F}"/>
              </a:ext>
            </a:extLst>
          </p:cNvPr>
          <p:cNvSpPr txBox="1">
            <a:spLocks/>
          </p:cNvSpPr>
          <p:nvPr/>
        </p:nvSpPr>
        <p:spPr>
          <a:xfrm>
            <a:off x="263132" y="690627"/>
            <a:ext cx="11665736" cy="492443"/>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t>サービス連携で</a:t>
            </a:r>
            <a:r>
              <a:rPr lang="en-US" altLang="ja-JP" sz="2000" b="1"/>
              <a:t> </a:t>
            </a:r>
            <a:r>
              <a:rPr lang="ja-JP" altLang="en-US" sz="2000" b="1">
                <a:solidFill>
                  <a:srgbClr val="138CC9"/>
                </a:solidFill>
              </a:rPr>
              <a:t>現状把握</a:t>
            </a:r>
            <a:r>
              <a:rPr lang="ja-JP" altLang="en-US" sz="2000" b="1"/>
              <a:t>・</a:t>
            </a:r>
            <a:r>
              <a:rPr lang="ja-JP" altLang="en-US" sz="2000" b="1">
                <a:solidFill>
                  <a:srgbClr val="138CC9"/>
                </a:solidFill>
              </a:rPr>
              <a:t>ルールの通知</a:t>
            </a:r>
            <a:r>
              <a:rPr lang="ja-JP" altLang="en-US" sz="2000" b="1"/>
              <a:t>・</a:t>
            </a:r>
            <a:r>
              <a:rPr lang="ja-JP" altLang="en-US" sz="2000" b="1">
                <a:solidFill>
                  <a:srgbClr val="138CC9"/>
                </a:solidFill>
              </a:rPr>
              <a:t>問い合わせ対応</a:t>
            </a:r>
            <a:r>
              <a:rPr lang="en-US" altLang="ja-JP" sz="2000" b="1"/>
              <a:t> </a:t>
            </a:r>
            <a:r>
              <a:rPr lang="ja-JP" altLang="en-US" sz="2000" b="1"/>
              <a:t>を自動化！</a:t>
            </a:r>
          </a:p>
        </p:txBody>
      </p:sp>
    </p:spTree>
    <p:extLst>
      <p:ext uri="{BB962C8B-B14F-4D97-AF65-F5344CB8AC3E}">
        <p14:creationId xmlns:p14="http://schemas.microsoft.com/office/powerpoint/2010/main" val="323773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11FCB0A-2864-5147-9428-72F96A8DDEA3}"/>
              </a:ext>
            </a:extLst>
          </p:cNvPr>
          <p:cNvSpPr>
            <a:spLocks noGrp="1"/>
          </p:cNvSpPr>
          <p:nvPr>
            <p:ph type="body" sz="quarter" idx="15"/>
          </p:nvPr>
        </p:nvSpPr>
        <p:spPr/>
        <p:txBody>
          <a:bodyPr/>
          <a:lstStyle/>
          <a:p>
            <a:r>
              <a:rPr kumimoji="1" lang="en-US" altLang="ja-JP">
                <a:latin typeface="メイリオ" panose="020B0604030504040204" pitchFamily="50" charset="-128"/>
                <a:ea typeface="メイリオ" panose="020B0604030504040204" pitchFamily="50" charset="-128"/>
              </a:rPr>
              <a:t>SYNCPIT </a:t>
            </a:r>
            <a:r>
              <a:rPr kumimoji="1" lang="ja-JP" altLang="en-US">
                <a:latin typeface="メイリオ" panose="020B0604030504040204" pitchFamily="50" charset="-128"/>
                <a:ea typeface="メイリオ" panose="020B0604030504040204" pitchFamily="50" charset="-128"/>
              </a:rPr>
              <a:t>全体像</a:t>
            </a:r>
          </a:p>
        </p:txBody>
      </p:sp>
      <p:grpSp>
        <p:nvGrpSpPr>
          <p:cNvPr id="5" name="グループ化 4">
            <a:extLst>
              <a:ext uri="{FF2B5EF4-FFF2-40B4-BE49-F238E27FC236}">
                <a16:creationId xmlns:a16="http://schemas.microsoft.com/office/drawing/2014/main" id="{623EFED2-5FF3-BD44-A7C1-E3C4898C88A6}"/>
              </a:ext>
            </a:extLst>
          </p:cNvPr>
          <p:cNvGrpSpPr/>
          <p:nvPr/>
        </p:nvGrpSpPr>
        <p:grpSpPr>
          <a:xfrm>
            <a:off x="8255714" y="1331042"/>
            <a:ext cx="3596533" cy="4113949"/>
            <a:chOff x="8203724" y="1639003"/>
            <a:chExt cx="3596533" cy="4113949"/>
          </a:xfrm>
        </p:grpSpPr>
        <p:sp>
          <p:nvSpPr>
            <p:cNvPr id="6" name="角丸四角形 5">
              <a:extLst>
                <a:ext uri="{FF2B5EF4-FFF2-40B4-BE49-F238E27FC236}">
                  <a16:creationId xmlns:a16="http://schemas.microsoft.com/office/drawing/2014/main" id="{A2AFB95A-6DC6-D844-B97D-CC0F4E561367}"/>
                </a:ext>
              </a:extLst>
            </p:cNvPr>
            <p:cNvSpPr/>
            <p:nvPr/>
          </p:nvSpPr>
          <p:spPr>
            <a:xfrm>
              <a:off x="8203724" y="1639003"/>
              <a:ext cx="3596533" cy="4113949"/>
            </a:xfrm>
            <a:prstGeom prst="roundRect">
              <a:avLst>
                <a:gd name="adj" fmla="val 38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AE9CE7E6-2935-9348-9609-C2F29DF7BAB2}"/>
                </a:ext>
              </a:extLst>
            </p:cNvPr>
            <p:cNvPicPr>
              <a:picLocks noChangeAspect="1"/>
            </p:cNvPicPr>
            <p:nvPr/>
          </p:nvPicPr>
          <p:blipFill rotWithShape="1">
            <a:blip r:embed="rId2"/>
            <a:srcRect l="22304" t="2139" r="22008" b="1638"/>
            <a:stretch/>
          </p:blipFill>
          <p:spPr>
            <a:xfrm>
              <a:off x="10574532" y="2276260"/>
              <a:ext cx="435600" cy="394730"/>
            </a:xfrm>
            <a:prstGeom prst="rect">
              <a:avLst/>
            </a:prstGeom>
          </p:spPr>
        </p:pic>
        <p:pic>
          <p:nvPicPr>
            <p:cNvPr id="8" name="図 7">
              <a:extLst>
                <a:ext uri="{FF2B5EF4-FFF2-40B4-BE49-F238E27FC236}">
                  <a16:creationId xmlns:a16="http://schemas.microsoft.com/office/drawing/2014/main" id="{FDC48082-625D-9A4E-9B7C-888362C652E6}"/>
                </a:ext>
              </a:extLst>
            </p:cNvPr>
            <p:cNvPicPr>
              <a:picLocks noChangeAspect="1"/>
            </p:cNvPicPr>
            <p:nvPr/>
          </p:nvPicPr>
          <p:blipFill>
            <a:blip r:embed="rId3"/>
            <a:stretch>
              <a:fillRect/>
            </a:stretch>
          </p:blipFill>
          <p:spPr>
            <a:xfrm>
              <a:off x="10067002" y="2276260"/>
              <a:ext cx="396000" cy="386760"/>
            </a:xfrm>
            <a:prstGeom prst="rect">
              <a:avLst/>
            </a:prstGeom>
          </p:spPr>
        </p:pic>
        <p:pic>
          <p:nvPicPr>
            <p:cNvPr id="9" name="図 8">
              <a:extLst>
                <a:ext uri="{FF2B5EF4-FFF2-40B4-BE49-F238E27FC236}">
                  <a16:creationId xmlns:a16="http://schemas.microsoft.com/office/drawing/2014/main" id="{A0E6054C-1B19-6A42-82D4-D90CFF4343A5}"/>
                </a:ext>
              </a:extLst>
            </p:cNvPr>
            <p:cNvPicPr>
              <a:picLocks noChangeAspect="1"/>
            </p:cNvPicPr>
            <p:nvPr/>
          </p:nvPicPr>
          <p:blipFill>
            <a:blip r:embed="rId4"/>
            <a:stretch>
              <a:fillRect/>
            </a:stretch>
          </p:blipFill>
          <p:spPr>
            <a:xfrm>
              <a:off x="9567717" y="2325560"/>
              <a:ext cx="396000" cy="253770"/>
            </a:xfrm>
            <a:prstGeom prst="rect">
              <a:avLst/>
            </a:prstGeom>
          </p:spPr>
        </p:pic>
        <p:pic>
          <p:nvPicPr>
            <p:cNvPr id="10" name="図 9">
              <a:extLst>
                <a:ext uri="{FF2B5EF4-FFF2-40B4-BE49-F238E27FC236}">
                  <a16:creationId xmlns:a16="http://schemas.microsoft.com/office/drawing/2014/main" id="{BDAD59BF-60EF-A445-AD97-4EC7C1D62E6A}"/>
                </a:ext>
              </a:extLst>
            </p:cNvPr>
            <p:cNvPicPr>
              <a:picLocks noChangeAspect="1"/>
            </p:cNvPicPr>
            <p:nvPr/>
          </p:nvPicPr>
          <p:blipFill>
            <a:blip r:embed="rId5"/>
            <a:stretch>
              <a:fillRect/>
            </a:stretch>
          </p:blipFill>
          <p:spPr>
            <a:xfrm>
              <a:off x="9029213" y="2278636"/>
              <a:ext cx="396693" cy="368925"/>
            </a:xfrm>
            <a:prstGeom prst="rect">
              <a:avLst/>
            </a:prstGeom>
          </p:spPr>
        </p:pic>
        <p:grpSp>
          <p:nvGrpSpPr>
            <p:cNvPr id="11" name="グループ化 10">
              <a:extLst>
                <a:ext uri="{FF2B5EF4-FFF2-40B4-BE49-F238E27FC236}">
                  <a16:creationId xmlns:a16="http://schemas.microsoft.com/office/drawing/2014/main" id="{FAAE0D15-38A9-1348-864D-08AF8E45E791}"/>
                </a:ext>
              </a:extLst>
            </p:cNvPr>
            <p:cNvGrpSpPr/>
            <p:nvPr/>
          </p:nvGrpSpPr>
          <p:grpSpPr>
            <a:xfrm>
              <a:off x="8371834" y="1763143"/>
              <a:ext cx="3260310" cy="333923"/>
              <a:chOff x="5680389" y="2087091"/>
              <a:chExt cx="3260310" cy="333923"/>
            </a:xfrm>
          </p:grpSpPr>
          <p:sp>
            <p:nvSpPr>
              <p:cNvPr id="24" name="角丸四角形 23">
                <a:extLst>
                  <a:ext uri="{FF2B5EF4-FFF2-40B4-BE49-F238E27FC236}">
                    <a16:creationId xmlns:a16="http://schemas.microsoft.com/office/drawing/2014/main" id="{56C4D2A7-DB72-5A4B-8647-7A91A6DF28AC}"/>
                  </a:ext>
                </a:extLst>
              </p:cNvPr>
              <p:cNvSpPr/>
              <p:nvPr/>
            </p:nvSpPr>
            <p:spPr>
              <a:xfrm>
                <a:off x="5680389" y="2087091"/>
                <a:ext cx="3260310" cy="3339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9FF5E52C-8DBA-EF4E-85FA-474BED232D75}"/>
                  </a:ext>
                </a:extLst>
              </p:cNvPr>
              <p:cNvSpPr txBox="1"/>
              <p:nvPr/>
            </p:nvSpPr>
            <p:spPr>
              <a:xfrm>
                <a:off x="6466008" y="2138476"/>
                <a:ext cx="1723549" cy="276999"/>
              </a:xfrm>
              <a:prstGeom prst="rect">
                <a:avLst/>
              </a:prstGeom>
              <a:noFill/>
            </p:spPr>
            <p:txBody>
              <a:bodyPr wrap="non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クラウドサービス連携</a:t>
                </a:r>
              </a:p>
            </p:txBody>
          </p:sp>
        </p:grpSp>
        <p:pic>
          <p:nvPicPr>
            <p:cNvPr id="12" name="図 11" descr="ロゴ, アイコン&#10;&#10;自動的に生成された説明">
              <a:extLst>
                <a:ext uri="{FF2B5EF4-FFF2-40B4-BE49-F238E27FC236}">
                  <a16:creationId xmlns:a16="http://schemas.microsoft.com/office/drawing/2014/main" id="{BA207376-C5C7-C046-A97B-8A35AC24175D}"/>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30540" y="2759465"/>
              <a:ext cx="597887" cy="597887"/>
            </a:xfrm>
            <a:prstGeom prst="rect">
              <a:avLst/>
            </a:prstGeom>
          </p:spPr>
        </p:pic>
        <p:pic>
          <p:nvPicPr>
            <p:cNvPr id="13" name="図 12">
              <a:extLst>
                <a:ext uri="{FF2B5EF4-FFF2-40B4-BE49-F238E27FC236}">
                  <a16:creationId xmlns:a16="http://schemas.microsoft.com/office/drawing/2014/main" id="{BB7DE307-34E3-1D48-827A-27227A444451}"/>
                </a:ext>
              </a:extLst>
            </p:cNvPr>
            <p:cNvPicPr>
              <a:picLocks noChangeAspect="1"/>
            </p:cNvPicPr>
            <p:nvPr/>
          </p:nvPicPr>
          <p:blipFill rotWithShape="1">
            <a:blip r:embed="rId7"/>
            <a:srcRect r="80573"/>
            <a:stretch/>
          </p:blipFill>
          <p:spPr>
            <a:xfrm>
              <a:off x="9725368" y="2817641"/>
              <a:ext cx="417805" cy="408623"/>
            </a:xfrm>
            <a:prstGeom prst="rect">
              <a:avLst/>
            </a:prstGeom>
          </p:spPr>
        </p:pic>
        <p:pic>
          <p:nvPicPr>
            <p:cNvPr id="14" name="図 13">
              <a:extLst>
                <a:ext uri="{FF2B5EF4-FFF2-40B4-BE49-F238E27FC236}">
                  <a16:creationId xmlns:a16="http://schemas.microsoft.com/office/drawing/2014/main" id="{08BD74AD-8B67-B148-8FD8-3B9DA68336B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243034" y="2825643"/>
              <a:ext cx="735748" cy="467200"/>
            </a:xfrm>
            <a:prstGeom prst="rect">
              <a:avLst/>
            </a:prstGeom>
          </p:spPr>
        </p:pic>
        <p:sp>
          <p:nvSpPr>
            <p:cNvPr id="15" name="テキスト ボックス 14">
              <a:extLst>
                <a:ext uri="{FF2B5EF4-FFF2-40B4-BE49-F238E27FC236}">
                  <a16:creationId xmlns:a16="http://schemas.microsoft.com/office/drawing/2014/main" id="{F41E3642-089C-B544-B5C0-EB4C992A1401}"/>
                </a:ext>
              </a:extLst>
            </p:cNvPr>
            <p:cNvSpPr txBox="1"/>
            <p:nvPr/>
          </p:nvSpPr>
          <p:spPr>
            <a:xfrm>
              <a:off x="8737413" y="3480063"/>
              <a:ext cx="2533066" cy="276999"/>
            </a:xfrm>
            <a:prstGeom prst="rect">
              <a:avLst/>
            </a:prstGeom>
            <a:noFill/>
          </p:spPr>
          <p:txBody>
            <a:bodyPr wrap="non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利用状況の把握</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 /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従業員への通知</a:t>
              </a:r>
            </a:p>
          </p:txBody>
        </p:sp>
        <p:grpSp>
          <p:nvGrpSpPr>
            <p:cNvPr id="16" name="グループ化 15">
              <a:extLst>
                <a:ext uri="{FF2B5EF4-FFF2-40B4-BE49-F238E27FC236}">
                  <a16:creationId xmlns:a16="http://schemas.microsoft.com/office/drawing/2014/main" id="{DF0F66F2-9987-7848-B88C-04543D33C65F}"/>
                </a:ext>
              </a:extLst>
            </p:cNvPr>
            <p:cNvGrpSpPr/>
            <p:nvPr/>
          </p:nvGrpSpPr>
          <p:grpSpPr>
            <a:xfrm>
              <a:off x="8371834" y="4039029"/>
              <a:ext cx="3260310" cy="303566"/>
              <a:chOff x="5680389" y="2007678"/>
              <a:chExt cx="3260310" cy="303566"/>
            </a:xfrm>
          </p:grpSpPr>
          <p:sp>
            <p:nvSpPr>
              <p:cNvPr id="22" name="角丸四角形 21">
                <a:extLst>
                  <a:ext uri="{FF2B5EF4-FFF2-40B4-BE49-F238E27FC236}">
                    <a16:creationId xmlns:a16="http://schemas.microsoft.com/office/drawing/2014/main" id="{A347861E-E8F1-9448-B9CC-F53A527F49D2}"/>
                  </a:ext>
                </a:extLst>
              </p:cNvPr>
              <p:cNvSpPr/>
              <p:nvPr/>
            </p:nvSpPr>
            <p:spPr>
              <a:xfrm>
                <a:off x="5680389" y="2007678"/>
                <a:ext cx="3260310" cy="3035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F50FDBA-0D39-A24D-8D00-0A9DB4073F7F}"/>
                  </a:ext>
                </a:extLst>
              </p:cNvPr>
              <p:cNvSpPr txBox="1"/>
              <p:nvPr/>
            </p:nvSpPr>
            <p:spPr>
              <a:xfrm>
                <a:off x="6850733" y="2033375"/>
                <a:ext cx="954107" cy="276999"/>
              </a:xfrm>
              <a:prstGeom prst="rect">
                <a:avLst/>
              </a:prstGeom>
              <a:noFill/>
            </p:spPr>
            <p:txBody>
              <a:bodyPr wrap="non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通知ボット</a:t>
                </a:r>
              </a:p>
            </p:txBody>
          </p:sp>
        </p:grpSp>
        <p:sp>
          <p:nvSpPr>
            <p:cNvPr id="17" name="テキスト ボックス 16">
              <a:extLst>
                <a:ext uri="{FF2B5EF4-FFF2-40B4-BE49-F238E27FC236}">
                  <a16:creationId xmlns:a16="http://schemas.microsoft.com/office/drawing/2014/main" id="{1303AA5F-06DB-164E-8432-F379C8137A0C}"/>
                </a:ext>
              </a:extLst>
            </p:cNvPr>
            <p:cNvSpPr txBox="1"/>
            <p:nvPr/>
          </p:nvSpPr>
          <p:spPr>
            <a:xfrm>
              <a:off x="9306571" y="4438761"/>
              <a:ext cx="1415772" cy="276999"/>
            </a:xfrm>
            <a:prstGeom prst="rect">
              <a:avLst/>
            </a:prstGeom>
            <a:noFill/>
          </p:spPr>
          <p:txBody>
            <a:bodyPr wrap="non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連絡業務の自動化</a:t>
              </a:r>
            </a:p>
          </p:txBody>
        </p:sp>
        <p:grpSp>
          <p:nvGrpSpPr>
            <p:cNvPr id="18" name="グループ化 17">
              <a:extLst>
                <a:ext uri="{FF2B5EF4-FFF2-40B4-BE49-F238E27FC236}">
                  <a16:creationId xmlns:a16="http://schemas.microsoft.com/office/drawing/2014/main" id="{8F1FF0B3-F898-914D-B408-80B4F26CFF9D}"/>
                </a:ext>
              </a:extLst>
            </p:cNvPr>
            <p:cNvGrpSpPr/>
            <p:nvPr/>
          </p:nvGrpSpPr>
          <p:grpSpPr>
            <a:xfrm>
              <a:off x="8371834" y="4982659"/>
              <a:ext cx="3260310" cy="303566"/>
              <a:chOff x="5680389" y="2007679"/>
              <a:chExt cx="3260310" cy="303566"/>
            </a:xfrm>
          </p:grpSpPr>
          <p:sp>
            <p:nvSpPr>
              <p:cNvPr id="20" name="角丸四角形 19">
                <a:extLst>
                  <a:ext uri="{FF2B5EF4-FFF2-40B4-BE49-F238E27FC236}">
                    <a16:creationId xmlns:a16="http://schemas.microsoft.com/office/drawing/2014/main" id="{8D4A7B23-8DA0-8242-9567-B55B618D9342}"/>
                  </a:ext>
                </a:extLst>
              </p:cNvPr>
              <p:cNvSpPr/>
              <p:nvPr/>
            </p:nvSpPr>
            <p:spPr>
              <a:xfrm>
                <a:off x="5680389" y="2007679"/>
                <a:ext cx="3260310" cy="3035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DE8BC59-2D13-3C49-8163-93C04FFFE866}"/>
                  </a:ext>
                </a:extLst>
              </p:cNvPr>
              <p:cNvSpPr txBox="1"/>
              <p:nvPr/>
            </p:nvSpPr>
            <p:spPr>
              <a:xfrm>
                <a:off x="6817423" y="2033376"/>
                <a:ext cx="1020729" cy="276999"/>
              </a:xfrm>
              <a:prstGeom prst="rect">
                <a:avLst/>
              </a:prstGeom>
              <a:noFill/>
            </p:spPr>
            <p:txBody>
              <a:bodyPr wrap="non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FAQ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ボット</a:t>
                </a:r>
              </a:p>
            </p:txBody>
          </p:sp>
        </p:grpSp>
        <p:sp>
          <p:nvSpPr>
            <p:cNvPr id="19" name="テキスト ボックス 18">
              <a:extLst>
                <a:ext uri="{FF2B5EF4-FFF2-40B4-BE49-F238E27FC236}">
                  <a16:creationId xmlns:a16="http://schemas.microsoft.com/office/drawing/2014/main" id="{14C4489B-28DE-CF48-91FA-369F4316D230}"/>
                </a:ext>
              </a:extLst>
            </p:cNvPr>
            <p:cNvSpPr txBox="1"/>
            <p:nvPr/>
          </p:nvSpPr>
          <p:spPr>
            <a:xfrm>
              <a:off x="9075739" y="5382391"/>
              <a:ext cx="1877437" cy="276999"/>
            </a:xfrm>
            <a:prstGeom prst="rect">
              <a:avLst/>
            </a:prstGeom>
            <a:noFill/>
          </p:spPr>
          <p:txBody>
            <a:bodyPr wrap="non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問い合わせ対応の自動化</a:t>
              </a:r>
            </a:p>
          </p:txBody>
        </p:sp>
      </p:grpSp>
      <p:grpSp>
        <p:nvGrpSpPr>
          <p:cNvPr id="26" name="グループ化 25">
            <a:extLst>
              <a:ext uri="{FF2B5EF4-FFF2-40B4-BE49-F238E27FC236}">
                <a16:creationId xmlns:a16="http://schemas.microsoft.com/office/drawing/2014/main" id="{8605F423-D177-8B47-8B29-B2E652B3675A}"/>
              </a:ext>
            </a:extLst>
          </p:cNvPr>
          <p:cNvGrpSpPr/>
          <p:nvPr/>
        </p:nvGrpSpPr>
        <p:grpSpPr>
          <a:xfrm>
            <a:off x="3217152" y="1321610"/>
            <a:ext cx="2702128" cy="4113949"/>
            <a:chOff x="2512959" y="1435513"/>
            <a:chExt cx="2702128" cy="4113949"/>
          </a:xfrm>
        </p:grpSpPr>
        <p:sp>
          <p:nvSpPr>
            <p:cNvPr id="27" name="角丸四角形 26">
              <a:extLst>
                <a:ext uri="{FF2B5EF4-FFF2-40B4-BE49-F238E27FC236}">
                  <a16:creationId xmlns:a16="http://schemas.microsoft.com/office/drawing/2014/main" id="{F399113C-4081-5240-97B6-5E965A1E2E51}"/>
                </a:ext>
              </a:extLst>
            </p:cNvPr>
            <p:cNvSpPr/>
            <p:nvPr/>
          </p:nvSpPr>
          <p:spPr>
            <a:xfrm>
              <a:off x="2512959" y="1435513"/>
              <a:ext cx="2702128" cy="4113949"/>
            </a:xfrm>
            <a:prstGeom prst="roundRect">
              <a:avLst>
                <a:gd name="adj" fmla="val 38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2D617106-4763-6747-8373-52C0DF47CDB4}"/>
                </a:ext>
              </a:extLst>
            </p:cNvPr>
            <p:cNvGrpSpPr/>
            <p:nvPr/>
          </p:nvGrpSpPr>
          <p:grpSpPr>
            <a:xfrm>
              <a:off x="2638099" y="1650122"/>
              <a:ext cx="2400835" cy="444452"/>
              <a:chOff x="2638099" y="1597572"/>
              <a:chExt cx="2400835" cy="444452"/>
            </a:xfrm>
          </p:grpSpPr>
          <p:sp>
            <p:nvSpPr>
              <p:cNvPr id="36" name="角丸四角形 35">
                <a:extLst>
                  <a:ext uri="{FF2B5EF4-FFF2-40B4-BE49-F238E27FC236}">
                    <a16:creationId xmlns:a16="http://schemas.microsoft.com/office/drawing/2014/main" id="{A7C925BF-7B53-0A4A-98AA-E558B441A364}"/>
                  </a:ext>
                </a:extLst>
              </p:cNvPr>
              <p:cNvSpPr/>
              <p:nvPr/>
            </p:nvSpPr>
            <p:spPr>
              <a:xfrm>
                <a:off x="2638099" y="1597572"/>
                <a:ext cx="2400835" cy="4444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9E3702ED-877E-3E4C-B4F4-2DEC591F0D1C}"/>
                  </a:ext>
                </a:extLst>
              </p:cNvPr>
              <p:cNvSpPr txBox="1"/>
              <p:nvPr/>
            </p:nvSpPr>
            <p:spPr>
              <a:xfrm>
                <a:off x="2895029" y="1693712"/>
                <a:ext cx="1980029" cy="307777"/>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ビジネスチャット連携</a:t>
                </a:r>
              </a:p>
            </p:txBody>
          </p:sp>
        </p:grpSp>
        <p:grpSp>
          <p:nvGrpSpPr>
            <p:cNvPr id="29" name="グループ化 28">
              <a:extLst>
                <a:ext uri="{FF2B5EF4-FFF2-40B4-BE49-F238E27FC236}">
                  <a16:creationId xmlns:a16="http://schemas.microsoft.com/office/drawing/2014/main" id="{1C287474-B313-AD46-AF6E-333887276B51}"/>
                </a:ext>
              </a:extLst>
            </p:cNvPr>
            <p:cNvGrpSpPr/>
            <p:nvPr/>
          </p:nvGrpSpPr>
          <p:grpSpPr>
            <a:xfrm>
              <a:off x="2721698" y="2436521"/>
              <a:ext cx="2317236" cy="513946"/>
              <a:chOff x="7734453" y="4386890"/>
              <a:chExt cx="2317236" cy="513946"/>
            </a:xfrm>
          </p:grpSpPr>
          <p:pic>
            <p:nvPicPr>
              <p:cNvPr id="31" name="図 30">
                <a:extLst>
                  <a:ext uri="{FF2B5EF4-FFF2-40B4-BE49-F238E27FC236}">
                    <a16:creationId xmlns:a16="http://schemas.microsoft.com/office/drawing/2014/main" id="{376139BE-0FEF-4340-9C95-83818B078F7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8900" r="78186"/>
              <a:stretch/>
            </p:blipFill>
            <p:spPr>
              <a:xfrm>
                <a:off x="7734453" y="4458843"/>
                <a:ext cx="374810" cy="378101"/>
              </a:xfrm>
              <a:prstGeom prst="rect">
                <a:avLst/>
              </a:prstGeom>
            </p:spPr>
          </p:pic>
          <p:pic>
            <p:nvPicPr>
              <p:cNvPr id="32" name="図 31">
                <a:extLst>
                  <a:ext uri="{FF2B5EF4-FFF2-40B4-BE49-F238E27FC236}">
                    <a16:creationId xmlns:a16="http://schemas.microsoft.com/office/drawing/2014/main" id="{D1962CC8-41D8-0247-8A97-74F7AAE817F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8900" r="72661"/>
              <a:stretch/>
            </p:blipFill>
            <p:spPr>
              <a:xfrm>
                <a:off x="9676878" y="4433772"/>
                <a:ext cx="374811" cy="378101"/>
              </a:xfrm>
              <a:prstGeom prst="rect">
                <a:avLst/>
              </a:prstGeom>
            </p:spPr>
          </p:pic>
          <p:pic>
            <p:nvPicPr>
              <p:cNvPr id="33" name="図 32">
                <a:extLst>
                  <a:ext uri="{FF2B5EF4-FFF2-40B4-BE49-F238E27FC236}">
                    <a16:creationId xmlns:a16="http://schemas.microsoft.com/office/drawing/2014/main" id="{1A83FCA0-ACD2-D14E-82CB-E9D74371B17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20132" r="83457"/>
              <a:stretch/>
            </p:blipFill>
            <p:spPr>
              <a:xfrm>
                <a:off x="8250757" y="4433772"/>
                <a:ext cx="343938" cy="378101"/>
              </a:xfrm>
              <a:prstGeom prst="rect">
                <a:avLst/>
              </a:prstGeom>
            </p:spPr>
          </p:pic>
          <p:pic>
            <p:nvPicPr>
              <p:cNvPr id="34" name="図 33">
                <a:extLst>
                  <a:ext uri="{FF2B5EF4-FFF2-40B4-BE49-F238E27FC236}">
                    <a16:creationId xmlns:a16="http://schemas.microsoft.com/office/drawing/2014/main" id="{A9A6CC68-8F95-BB46-8463-6D1B9BC7285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609549" y="4386890"/>
                <a:ext cx="513946" cy="513946"/>
              </a:xfrm>
              <a:prstGeom prst="rect">
                <a:avLst/>
              </a:prstGeom>
            </p:spPr>
          </p:pic>
          <p:pic>
            <p:nvPicPr>
              <p:cNvPr id="35" name="図 34">
                <a:extLst>
                  <a:ext uri="{FF2B5EF4-FFF2-40B4-BE49-F238E27FC236}">
                    <a16:creationId xmlns:a16="http://schemas.microsoft.com/office/drawing/2014/main" id="{F85C4792-DD29-C142-99E7-3832D6D8472D}"/>
                  </a:ext>
                </a:extLst>
              </p:cNvPr>
              <p:cNvPicPr>
                <a:picLocks noChangeAspect="1"/>
              </p:cNvPicPr>
              <p:nvPr/>
            </p:nvPicPr>
            <p:blipFill>
              <a:blip r:embed="rId5"/>
              <a:stretch>
                <a:fillRect/>
              </a:stretch>
            </p:blipFill>
            <p:spPr>
              <a:xfrm>
                <a:off x="9151543" y="4462383"/>
                <a:ext cx="396000" cy="368282"/>
              </a:xfrm>
              <a:prstGeom prst="rect">
                <a:avLst/>
              </a:prstGeom>
            </p:spPr>
          </p:pic>
        </p:grpSp>
        <p:sp>
          <p:nvSpPr>
            <p:cNvPr id="30" name="テキスト ボックス 29">
              <a:extLst>
                <a:ext uri="{FF2B5EF4-FFF2-40B4-BE49-F238E27FC236}">
                  <a16:creationId xmlns:a16="http://schemas.microsoft.com/office/drawing/2014/main" id="{853521EC-F1E9-B549-9280-E5422293C8FF}"/>
                </a:ext>
              </a:extLst>
            </p:cNvPr>
            <p:cNvSpPr txBox="1"/>
            <p:nvPr/>
          </p:nvSpPr>
          <p:spPr>
            <a:xfrm>
              <a:off x="2897533" y="3230216"/>
              <a:ext cx="1953996" cy="1950534"/>
            </a:xfrm>
            <a:prstGeom prst="rect">
              <a:avLst/>
            </a:prstGeom>
            <a:noFill/>
          </p:spPr>
          <p:txBody>
            <a:bodyPr wrap="none" rtlCol="0">
              <a:spAutoFit/>
            </a:bodyPr>
            <a:lstStyle/>
            <a:p>
              <a:pPr algn="ctr">
                <a:lnSpc>
                  <a:spcPct val="150000"/>
                </a:lnSpc>
              </a:pPr>
              <a:r>
                <a:rPr kumimoji="1" lang="en-US" altLang="ja-JP" sz="1600" b="1" err="1">
                  <a:solidFill>
                    <a:schemeClr val="tx1">
                      <a:lumMod val="75000"/>
                      <a:lumOff val="25000"/>
                    </a:schemeClr>
                  </a:solidFill>
                  <a:latin typeface="メイリオ" panose="020B0604030504040204" pitchFamily="50" charset="-128"/>
                  <a:ea typeface="メイリオ" panose="020B0604030504040204" pitchFamily="50" charset="-128"/>
                </a:rPr>
                <a:t>Chatwork</a:t>
              </a:r>
              <a:endPar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50000"/>
                </a:lnSpc>
              </a:pP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Google Chat</a:t>
              </a:r>
            </a:p>
            <a:p>
              <a:pPr algn="ctr">
                <a:lnSpc>
                  <a:spcPct val="150000"/>
                </a:lnSpc>
              </a:pP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LINE WORKS</a:t>
              </a:r>
            </a:p>
            <a:p>
              <a:pPr algn="ctr">
                <a:lnSpc>
                  <a:spcPct val="150000"/>
                </a:lnSpc>
              </a:pP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Microsoft Teams</a:t>
              </a:r>
            </a:p>
            <a:p>
              <a:pPr algn="ctr">
                <a:lnSpc>
                  <a:spcPct val="150000"/>
                </a:lnSpc>
              </a:pP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rPr>
                <a:t>Slack</a:t>
              </a:r>
              <a:endPar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cxnSp>
        <p:nvCxnSpPr>
          <p:cNvPr id="38" name="直線矢印コネクタ 37">
            <a:extLst>
              <a:ext uri="{FF2B5EF4-FFF2-40B4-BE49-F238E27FC236}">
                <a16:creationId xmlns:a16="http://schemas.microsoft.com/office/drawing/2014/main" id="{BF05CF3A-2875-8D48-B91C-9F4B0F9E82D2}"/>
              </a:ext>
            </a:extLst>
          </p:cNvPr>
          <p:cNvCxnSpPr>
            <a:cxnSpLocks/>
          </p:cNvCxnSpPr>
          <p:nvPr/>
        </p:nvCxnSpPr>
        <p:spPr>
          <a:xfrm>
            <a:off x="1923393" y="3145229"/>
            <a:ext cx="1044976" cy="0"/>
          </a:xfrm>
          <a:prstGeom prst="straightConnector1">
            <a:avLst/>
          </a:prstGeom>
          <a:ln w="57150">
            <a:solidFill>
              <a:srgbClr val="138CC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DD14749C-AD79-AB43-B164-E0C17EE45F0D}"/>
              </a:ext>
            </a:extLst>
          </p:cNvPr>
          <p:cNvCxnSpPr>
            <a:cxnSpLocks/>
          </p:cNvCxnSpPr>
          <p:nvPr/>
        </p:nvCxnSpPr>
        <p:spPr>
          <a:xfrm flipH="1">
            <a:off x="1902374" y="3465796"/>
            <a:ext cx="1065995" cy="0"/>
          </a:xfrm>
          <a:prstGeom prst="straightConnector1">
            <a:avLst/>
          </a:prstGeom>
          <a:ln w="57150">
            <a:solidFill>
              <a:srgbClr val="138CC9"/>
            </a:solidFill>
            <a:tailEnd type="triangle"/>
          </a:ln>
        </p:spPr>
        <p:style>
          <a:lnRef idx="1">
            <a:schemeClr val="accent1"/>
          </a:lnRef>
          <a:fillRef idx="0">
            <a:schemeClr val="accent1"/>
          </a:fillRef>
          <a:effectRef idx="0">
            <a:schemeClr val="accent1"/>
          </a:effectRef>
          <a:fontRef idx="minor">
            <a:schemeClr val="tx1"/>
          </a:fontRef>
        </p:style>
      </p:cxnSp>
      <p:grpSp>
        <p:nvGrpSpPr>
          <p:cNvPr id="40" name="グループ化 39">
            <a:extLst>
              <a:ext uri="{FF2B5EF4-FFF2-40B4-BE49-F238E27FC236}">
                <a16:creationId xmlns:a16="http://schemas.microsoft.com/office/drawing/2014/main" id="{D36D174F-200C-BC46-9B3D-F23E3FE9B5D1}"/>
              </a:ext>
            </a:extLst>
          </p:cNvPr>
          <p:cNvGrpSpPr/>
          <p:nvPr/>
        </p:nvGrpSpPr>
        <p:grpSpPr>
          <a:xfrm>
            <a:off x="376420" y="2588994"/>
            <a:ext cx="1343842" cy="1285723"/>
            <a:chOff x="459109" y="3330217"/>
            <a:chExt cx="1464496" cy="1431523"/>
          </a:xfrm>
        </p:grpSpPr>
        <p:pic>
          <p:nvPicPr>
            <p:cNvPr id="41" name="図 40">
              <a:extLst>
                <a:ext uri="{FF2B5EF4-FFF2-40B4-BE49-F238E27FC236}">
                  <a16:creationId xmlns:a16="http://schemas.microsoft.com/office/drawing/2014/main" id="{1FDF82CF-044D-724F-9024-C4BF8B24E65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9109" y="3383885"/>
              <a:ext cx="1431364" cy="1377855"/>
            </a:xfrm>
            <a:prstGeom prst="rect">
              <a:avLst/>
            </a:prstGeom>
          </p:spPr>
        </p:pic>
        <p:sp>
          <p:nvSpPr>
            <p:cNvPr id="42" name="正方形/長方形 41">
              <a:extLst>
                <a:ext uri="{FF2B5EF4-FFF2-40B4-BE49-F238E27FC236}">
                  <a16:creationId xmlns:a16="http://schemas.microsoft.com/office/drawing/2014/main" id="{5CA17191-0ED3-9844-BF43-9C2796F32289}"/>
                </a:ext>
              </a:extLst>
            </p:cNvPr>
            <p:cNvSpPr/>
            <p:nvPr/>
          </p:nvSpPr>
          <p:spPr>
            <a:xfrm>
              <a:off x="1649896" y="3330217"/>
              <a:ext cx="273709" cy="4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3" name="三角形 42">
            <a:extLst>
              <a:ext uri="{FF2B5EF4-FFF2-40B4-BE49-F238E27FC236}">
                <a16:creationId xmlns:a16="http://schemas.microsoft.com/office/drawing/2014/main" id="{4C146197-40DB-D44D-A8FD-2766DA673AEB}"/>
              </a:ext>
            </a:extLst>
          </p:cNvPr>
          <p:cNvSpPr/>
          <p:nvPr/>
        </p:nvSpPr>
        <p:spPr>
          <a:xfrm>
            <a:off x="4407951" y="5435944"/>
            <a:ext cx="257140" cy="183200"/>
          </a:xfrm>
          <a:prstGeom prst="triangle">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角丸四角形 43">
            <a:extLst>
              <a:ext uri="{FF2B5EF4-FFF2-40B4-BE49-F238E27FC236}">
                <a16:creationId xmlns:a16="http://schemas.microsoft.com/office/drawing/2014/main" id="{BCADA2CE-307B-3D44-9B0A-08EAE3524BA8}"/>
              </a:ext>
            </a:extLst>
          </p:cNvPr>
          <p:cNvSpPr/>
          <p:nvPr/>
        </p:nvSpPr>
        <p:spPr>
          <a:xfrm>
            <a:off x="2968369" y="5610978"/>
            <a:ext cx="3136305" cy="763941"/>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a:solidFill>
                  <a:schemeClr val="bg1"/>
                </a:solidFill>
                <a:latin typeface="メイリオ" panose="020B0604030504040204" pitchFamily="50" charset="-128"/>
                <a:ea typeface="メイリオ" panose="020B0604030504040204" pitchFamily="50" charset="-128"/>
              </a:rPr>
              <a:t>従業員は、日々利用している</a:t>
            </a:r>
            <a:endParaRPr lang="en-US" altLang="ja-JP" sz="1400">
              <a:solidFill>
                <a:schemeClr val="bg1"/>
              </a:solidFill>
              <a:latin typeface="メイリオ" panose="020B0604030504040204" pitchFamily="50" charset="-128"/>
              <a:ea typeface="メイリオ" panose="020B0604030504040204" pitchFamily="50" charset="-128"/>
            </a:endParaRPr>
          </a:p>
          <a:p>
            <a:pPr algn="ctr">
              <a:lnSpc>
                <a:spcPct val="120000"/>
              </a:lnSpc>
            </a:pPr>
            <a:r>
              <a:rPr lang="ja-JP" altLang="en-US" sz="1400">
                <a:solidFill>
                  <a:schemeClr val="bg1"/>
                </a:solidFill>
                <a:latin typeface="メイリオ" panose="020B0604030504040204" pitchFamily="50" charset="-128"/>
                <a:ea typeface="メイリオ" panose="020B0604030504040204" pitchFamily="50" charset="-128"/>
              </a:rPr>
              <a:t>ビジネスチャットから課題を解決</a:t>
            </a:r>
            <a:endParaRPr lang="en-US" altLang="ja-JP" sz="1400">
              <a:solidFill>
                <a:schemeClr val="bg1"/>
              </a:solidFill>
              <a:latin typeface="メイリオ" panose="020B0604030504040204" pitchFamily="50" charset="-128"/>
              <a:ea typeface="メイリオ" panose="020B0604030504040204" pitchFamily="50" charset="-128"/>
            </a:endParaRPr>
          </a:p>
        </p:txBody>
      </p:sp>
      <p:sp>
        <p:nvSpPr>
          <p:cNvPr id="45" name="三角形 44">
            <a:extLst>
              <a:ext uri="{FF2B5EF4-FFF2-40B4-BE49-F238E27FC236}">
                <a16:creationId xmlns:a16="http://schemas.microsoft.com/office/drawing/2014/main" id="{78BC0EE0-DB1A-0548-93CB-0FD1B4C786FA}"/>
              </a:ext>
            </a:extLst>
          </p:cNvPr>
          <p:cNvSpPr/>
          <p:nvPr/>
        </p:nvSpPr>
        <p:spPr>
          <a:xfrm>
            <a:off x="9930722" y="5435944"/>
            <a:ext cx="257140" cy="183200"/>
          </a:xfrm>
          <a:prstGeom prst="triangle">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6" name="角丸四角形 45">
            <a:extLst>
              <a:ext uri="{FF2B5EF4-FFF2-40B4-BE49-F238E27FC236}">
                <a16:creationId xmlns:a16="http://schemas.microsoft.com/office/drawing/2014/main" id="{271F92DD-288A-F44F-AE8F-72E03A9DB12D}"/>
              </a:ext>
            </a:extLst>
          </p:cNvPr>
          <p:cNvSpPr/>
          <p:nvPr/>
        </p:nvSpPr>
        <p:spPr>
          <a:xfrm>
            <a:off x="8491140" y="5610978"/>
            <a:ext cx="3136305" cy="763941"/>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a:solidFill>
                  <a:schemeClr val="bg1"/>
                </a:solidFill>
                <a:latin typeface="メイリオ" panose="020B0604030504040204" pitchFamily="50" charset="-128"/>
                <a:ea typeface="メイリオ" panose="020B0604030504040204" pitchFamily="50" charset="-128"/>
              </a:rPr>
              <a:t>管理者に代わって、</a:t>
            </a:r>
            <a:r>
              <a:rPr lang="en-US" altLang="ja-JP" sz="1400">
                <a:solidFill>
                  <a:schemeClr val="bg1"/>
                </a:solidFill>
                <a:latin typeface="メイリオ" panose="020B0604030504040204" pitchFamily="50" charset="-128"/>
                <a:ea typeface="メイリオ" panose="020B0604030504040204" pitchFamily="50" charset="-128"/>
              </a:rPr>
              <a:t>SYNCPIT </a:t>
            </a:r>
            <a:r>
              <a:rPr lang="ja-JP" altLang="en-US" sz="1400">
                <a:solidFill>
                  <a:schemeClr val="bg1"/>
                </a:solidFill>
                <a:latin typeface="メイリオ" panose="020B0604030504040204" pitchFamily="50" charset="-128"/>
                <a:ea typeface="メイリオ" panose="020B0604030504040204" pitchFamily="50" charset="-128"/>
              </a:rPr>
              <a:t>が</a:t>
            </a:r>
            <a:endParaRPr lang="en-US" altLang="ja-JP" sz="1400">
              <a:solidFill>
                <a:schemeClr val="bg1"/>
              </a:solidFill>
              <a:latin typeface="メイリオ" panose="020B0604030504040204" pitchFamily="50" charset="-128"/>
              <a:ea typeface="メイリオ" panose="020B0604030504040204" pitchFamily="50" charset="-128"/>
            </a:endParaRPr>
          </a:p>
          <a:p>
            <a:pPr algn="ctr">
              <a:lnSpc>
                <a:spcPct val="120000"/>
              </a:lnSpc>
            </a:pPr>
            <a:r>
              <a:rPr lang="ja-JP" altLang="en-US" sz="1400">
                <a:solidFill>
                  <a:schemeClr val="bg1"/>
                </a:solidFill>
                <a:latin typeface="メイリオ" panose="020B0604030504040204" pitchFamily="50" charset="-128"/>
                <a:ea typeface="メイリオ" panose="020B0604030504040204" pitchFamily="50" charset="-128"/>
              </a:rPr>
              <a:t>業務を自動化</a:t>
            </a:r>
            <a:endParaRPr lang="en-US" altLang="ja-JP" sz="1400">
              <a:solidFill>
                <a:schemeClr val="bg1"/>
              </a:solidFill>
              <a:latin typeface="メイリオ" panose="020B0604030504040204" pitchFamily="50" charset="-128"/>
              <a:ea typeface="メイリオ" panose="020B0604030504040204" pitchFamily="50" charset="-128"/>
            </a:endParaRPr>
          </a:p>
        </p:txBody>
      </p:sp>
      <p:cxnSp>
        <p:nvCxnSpPr>
          <p:cNvPr id="47" name="直線矢印コネクタ 46">
            <a:extLst>
              <a:ext uri="{FF2B5EF4-FFF2-40B4-BE49-F238E27FC236}">
                <a16:creationId xmlns:a16="http://schemas.microsoft.com/office/drawing/2014/main" id="{D565CEC1-0580-8A43-908E-9143D99A6264}"/>
              </a:ext>
            </a:extLst>
          </p:cNvPr>
          <p:cNvCxnSpPr>
            <a:cxnSpLocks/>
          </p:cNvCxnSpPr>
          <p:nvPr/>
        </p:nvCxnSpPr>
        <p:spPr>
          <a:xfrm>
            <a:off x="5907244" y="3593241"/>
            <a:ext cx="2348470" cy="0"/>
          </a:xfrm>
          <a:prstGeom prst="straightConnector1">
            <a:avLst/>
          </a:prstGeom>
          <a:ln w="38100">
            <a:solidFill>
              <a:srgbClr val="138CC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9620D518-B61A-4841-8E33-72A785A934A1}"/>
              </a:ext>
            </a:extLst>
          </p:cNvPr>
          <p:cNvGrpSpPr/>
          <p:nvPr/>
        </p:nvGrpSpPr>
        <p:grpSpPr>
          <a:xfrm>
            <a:off x="804444" y="1568694"/>
            <a:ext cx="2068064" cy="913484"/>
            <a:chOff x="6043000" y="2200887"/>
            <a:chExt cx="1934703" cy="913484"/>
          </a:xfrm>
        </p:grpSpPr>
        <p:sp>
          <p:nvSpPr>
            <p:cNvPr id="49" name="四角形: 角を丸くする 19">
              <a:extLst>
                <a:ext uri="{FF2B5EF4-FFF2-40B4-BE49-F238E27FC236}">
                  <a16:creationId xmlns:a16="http://schemas.microsoft.com/office/drawing/2014/main" id="{71975325-0842-D741-88A4-5EB673C84C68}"/>
                </a:ext>
              </a:extLst>
            </p:cNvPr>
            <p:cNvSpPr/>
            <p:nvPr/>
          </p:nvSpPr>
          <p:spPr>
            <a:xfrm>
              <a:off x="6525864" y="2200887"/>
              <a:ext cx="1451839" cy="694645"/>
            </a:xfrm>
            <a:prstGeom prst="roundRect">
              <a:avLst>
                <a:gd name="adj" fmla="val 8334"/>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こういう時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どうすれば良い？</a:t>
              </a:r>
            </a:p>
          </p:txBody>
        </p:sp>
        <p:sp>
          <p:nvSpPr>
            <p:cNvPr id="50" name="楕円 20">
              <a:extLst>
                <a:ext uri="{FF2B5EF4-FFF2-40B4-BE49-F238E27FC236}">
                  <a16:creationId xmlns:a16="http://schemas.microsoft.com/office/drawing/2014/main" id="{E40DE89F-483C-FB40-8673-D6A250583EEA}"/>
                </a:ext>
              </a:extLst>
            </p:cNvPr>
            <p:cNvSpPr/>
            <p:nvPr/>
          </p:nvSpPr>
          <p:spPr>
            <a:xfrm>
              <a:off x="6232891" y="2622230"/>
              <a:ext cx="196349" cy="196349"/>
            </a:xfrm>
            <a:prstGeom prst="ellipse">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1" name="楕円 21">
              <a:extLst>
                <a:ext uri="{FF2B5EF4-FFF2-40B4-BE49-F238E27FC236}">
                  <a16:creationId xmlns:a16="http://schemas.microsoft.com/office/drawing/2014/main" id="{6BEA754F-B521-6C40-A26F-F073225802D3}"/>
                </a:ext>
              </a:extLst>
            </p:cNvPr>
            <p:cNvSpPr/>
            <p:nvPr/>
          </p:nvSpPr>
          <p:spPr>
            <a:xfrm>
              <a:off x="6115573" y="2838731"/>
              <a:ext cx="99949" cy="99949"/>
            </a:xfrm>
            <a:prstGeom prst="ellipse">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2" name="楕円 22">
              <a:extLst>
                <a:ext uri="{FF2B5EF4-FFF2-40B4-BE49-F238E27FC236}">
                  <a16:creationId xmlns:a16="http://schemas.microsoft.com/office/drawing/2014/main" id="{34C826CB-CE76-8048-9845-DDCC0475C027}"/>
                </a:ext>
              </a:extLst>
            </p:cNvPr>
            <p:cNvSpPr/>
            <p:nvPr/>
          </p:nvSpPr>
          <p:spPr>
            <a:xfrm>
              <a:off x="6043000" y="3014422"/>
              <a:ext cx="99949" cy="99949"/>
            </a:xfrm>
            <a:prstGeom prst="ellipse">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53" name="テキスト ボックス 52">
            <a:extLst>
              <a:ext uri="{FF2B5EF4-FFF2-40B4-BE49-F238E27FC236}">
                <a16:creationId xmlns:a16="http://schemas.microsoft.com/office/drawing/2014/main" id="{9F94A9F1-3EDD-BF4C-A073-BFE00118A7F2}"/>
              </a:ext>
            </a:extLst>
          </p:cNvPr>
          <p:cNvSpPr txBox="1"/>
          <p:nvPr/>
        </p:nvSpPr>
        <p:spPr>
          <a:xfrm>
            <a:off x="1335650" y="2542459"/>
            <a:ext cx="723275" cy="307777"/>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従業員</a:t>
            </a:r>
          </a:p>
        </p:txBody>
      </p:sp>
      <p:grpSp>
        <p:nvGrpSpPr>
          <p:cNvPr id="54" name="グループ化 53">
            <a:extLst>
              <a:ext uri="{FF2B5EF4-FFF2-40B4-BE49-F238E27FC236}">
                <a16:creationId xmlns:a16="http://schemas.microsoft.com/office/drawing/2014/main" id="{B2C59352-4CD3-164A-BE83-764D90724224}"/>
              </a:ext>
            </a:extLst>
          </p:cNvPr>
          <p:cNvGrpSpPr/>
          <p:nvPr/>
        </p:nvGrpSpPr>
        <p:grpSpPr>
          <a:xfrm>
            <a:off x="791421" y="3679795"/>
            <a:ext cx="2013240" cy="1421340"/>
            <a:chOff x="6476704" y="1662726"/>
            <a:chExt cx="1883413" cy="1421340"/>
          </a:xfrm>
        </p:grpSpPr>
        <p:sp>
          <p:nvSpPr>
            <p:cNvPr id="55" name="四角形: 角を丸くする 19">
              <a:extLst>
                <a:ext uri="{FF2B5EF4-FFF2-40B4-BE49-F238E27FC236}">
                  <a16:creationId xmlns:a16="http://schemas.microsoft.com/office/drawing/2014/main" id="{6E36859E-C7B5-3844-B478-5C3D081508AA}"/>
                </a:ext>
              </a:extLst>
            </p:cNvPr>
            <p:cNvSpPr/>
            <p:nvPr/>
          </p:nvSpPr>
          <p:spPr>
            <a:xfrm>
              <a:off x="6476704" y="2159493"/>
              <a:ext cx="1451839" cy="924573"/>
            </a:xfrm>
            <a:prstGeom prst="roundRect">
              <a:avLst>
                <a:gd name="adj" fmla="val 8334"/>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あ、これやったら</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ルール違反なのか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ct val="120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気をつけよう・・</a:t>
              </a:r>
            </a:p>
          </p:txBody>
        </p:sp>
        <p:sp>
          <p:nvSpPr>
            <p:cNvPr id="56" name="楕円 20">
              <a:extLst>
                <a:ext uri="{FF2B5EF4-FFF2-40B4-BE49-F238E27FC236}">
                  <a16:creationId xmlns:a16="http://schemas.microsoft.com/office/drawing/2014/main" id="{F93C883F-14E0-DA40-92F0-51E3B9B028FB}"/>
                </a:ext>
              </a:extLst>
            </p:cNvPr>
            <p:cNvSpPr/>
            <p:nvPr/>
          </p:nvSpPr>
          <p:spPr>
            <a:xfrm>
              <a:off x="7922663" y="1927833"/>
              <a:ext cx="196349" cy="196349"/>
            </a:xfrm>
            <a:prstGeom prst="ellipse">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7" name="楕円 21">
              <a:extLst>
                <a:ext uri="{FF2B5EF4-FFF2-40B4-BE49-F238E27FC236}">
                  <a16:creationId xmlns:a16="http://schemas.microsoft.com/office/drawing/2014/main" id="{7CC15B87-F616-EF42-B259-65E9CBB22907}"/>
                </a:ext>
              </a:extLst>
            </p:cNvPr>
            <p:cNvSpPr/>
            <p:nvPr/>
          </p:nvSpPr>
          <p:spPr>
            <a:xfrm>
              <a:off x="8122501" y="1828220"/>
              <a:ext cx="99949" cy="99949"/>
            </a:xfrm>
            <a:prstGeom prst="ellipse">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楕円 22">
              <a:extLst>
                <a:ext uri="{FF2B5EF4-FFF2-40B4-BE49-F238E27FC236}">
                  <a16:creationId xmlns:a16="http://schemas.microsoft.com/office/drawing/2014/main" id="{A554CB51-61FD-3846-AFF6-577F8CC49DCA}"/>
                </a:ext>
              </a:extLst>
            </p:cNvPr>
            <p:cNvSpPr/>
            <p:nvPr/>
          </p:nvSpPr>
          <p:spPr>
            <a:xfrm>
              <a:off x="8260168" y="1662726"/>
              <a:ext cx="99949" cy="99949"/>
            </a:xfrm>
            <a:prstGeom prst="ellipse">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grpSp>
        <p:nvGrpSpPr>
          <p:cNvPr id="59" name="グループ化 58">
            <a:extLst>
              <a:ext uri="{FF2B5EF4-FFF2-40B4-BE49-F238E27FC236}">
                <a16:creationId xmlns:a16="http://schemas.microsoft.com/office/drawing/2014/main" id="{BE987195-A184-6347-B2ED-0A0F18A6FB58}"/>
              </a:ext>
            </a:extLst>
          </p:cNvPr>
          <p:cNvGrpSpPr/>
          <p:nvPr/>
        </p:nvGrpSpPr>
        <p:grpSpPr>
          <a:xfrm>
            <a:off x="6508453" y="2991285"/>
            <a:ext cx="1228935" cy="1203913"/>
            <a:chOff x="5495294" y="3118707"/>
            <a:chExt cx="1228935" cy="1203913"/>
          </a:xfrm>
        </p:grpSpPr>
        <p:sp>
          <p:nvSpPr>
            <p:cNvPr id="60" name="円/楕円 59">
              <a:extLst>
                <a:ext uri="{FF2B5EF4-FFF2-40B4-BE49-F238E27FC236}">
                  <a16:creationId xmlns:a16="http://schemas.microsoft.com/office/drawing/2014/main" id="{DCDEFEFF-7B21-D848-8AE2-1FB83E538997}"/>
                </a:ext>
              </a:extLst>
            </p:cNvPr>
            <p:cNvSpPr/>
            <p:nvPr/>
          </p:nvSpPr>
          <p:spPr>
            <a:xfrm>
              <a:off x="5495294" y="3118707"/>
              <a:ext cx="1228935" cy="1203913"/>
            </a:xfrm>
            <a:prstGeom prst="ellipse">
              <a:avLst/>
            </a:prstGeom>
            <a:solidFill>
              <a:schemeClr val="bg1"/>
            </a:solidFill>
            <a:ln w="28575">
              <a:solidFill>
                <a:srgbClr val="138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61" name="Picture 4">
              <a:extLst>
                <a:ext uri="{FF2B5EF4-FFF2-40B4-BE49-F238E27FC236}">
                  <a16:creationId xmlns:a16="http://schemas.microsoft.com/office/drawing/2014/main" id="{6C129103-1E5A-1941-B604-E6D3B4C1BF05}"/>
                </a:ext>
              </a:extLst>
            </p:cNvPr>
            <p:cNvPicPr>
              <a:picLocks noChangeAspect="1" noChangeArrowheads="1"/>
            </p:cNvPicPr>
            <p:nvPr/>
          </p:nvPicPr>
          <p:blipFill rotWithShape="1">
            <a:blip r:embed="rId14"/>
            <a:srcRect t="-4805" r="72620" b="-1"/>
            <a:stretch/>
          </p:blipFill>
          <p:spPr bwMode="auto">
            <a:xfrm>
              <a:off x="5865393" y="3300939"/>
              <a:ext cx="518414" cy="43416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93D45AF9-EAB0-374D-A1FD-AF7C80CBC414}"/>
                </a:ext>
              </a:extLst>
            </p:cNvPr>
            <p:cNvPicPr>
              <a:picLocks noChangeAspect="1" noChangeArrowheads="1"/>
            </p:cNvPicPr>
            <p:nvPr/>
          </p:nvPicPr>
          <p:blipFill rotWithShape="1">
            <a:blip r:embed="rId14"/>
            <a:srcRect l="24938" t="6304"/>
            <a:stretch/>
          </p:blipFill>
          <p:spPr bwMode="auto">
            <a:xfrm>
              <a:off x="5624407" y="3807217"/>
              <a:ext cx="970706" cy="2651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プレースホルダー 5">
            <a:extLst>
              <a:ext uri="{FF2B5EF4-FFF2-40B4-BE49-F238E27FC236}">
                <a16:creationId xmlns:a16="http://schemas.microsoft.com/office/drawing/2014/main" id="{3B90CB80-6E10-E337-2B6A-B7399E3C42CA}"/>
              </a:ext>
            </a:extLst>
          </p:cNvPr>
          <p:cNvSpPr txBox="1">
            <a:spLocks/>
          </p:cNvSpPr>
          <p:nvPr/>
        </p:nvSpPr>
        <p:spPr>
          <a:xfrm>
            <a:off x="3217152" y="113685"/>
            <a:ext cx="11074572" cy="35590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1800">
              <a:latin typeface="メイリオ" panose="020B0604030504040204" pitchFamily="50" charset="-128"/>
              <a:ea typeface="メイリオ" panose="020B0604030504040204" pitchFamily="50" charset="-128"/>
              <a:cs typeface="Calibri"/>
            </a:endParaRPr>
          </a:p>
        </p:txBody>
      </p:sp>
      <p:sp>
        <p:nvSpPr>
          <p:cNvPr id="63" name="テキスト プレースホルダー 1">
            <a:extLst>
              <a:ext uri="{FF2B5EF4-FFF2-40B4-BE49-F238E27FC236}">
                <a16:creationId xmlns:a16="http://schemas.microsoft.com/office/drawing/2014/main" id="{DE27C7DF-605E-0867-9905-C17D3C451FD2}"/>
              </a:ext>
            </a:extLst>
          </p:cNvPr>
          <p:cNvSpPr txBox="1">
            <a:spLocks/>
          </p:cNvSpPr>
          <p:nvPr/>
        </p:nvSpPr>
        <p:spPr>
          <a:xfrm>
            <a:off x="263132" y="690627"/>
            <a:ext cx="11665736" cy="923330"/>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buNone/>
            </a:pPr>
            <a:r>
              <a:rPr lang="ja-JP" altLang="ja-JP" sz="2000" b="1">
                <a:solidFill>
                  <a:schemeClr val="tx1">
                    <a:lumMod val="65000"/>
                    <a:lumOff val="35000"/>
                  </a:schemeClr>
                </a:solidFill>
                <a:latin typeface="メイリオ" panose="020B0604030504040204" pitchFamily="50" charset="-128"/>
                <a:ea typeface="メイリオ" panose="020B0604030504040204" pitchFamily="50" charset="-128"/>
              </a:rPr>
              <a:t>ビジネスチャットを窓口に</a:t>
            </a:r>
            <a:r>
              <a:rPr lang="ja-JP" altLang="en-US" sz="2000" b="1">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ja-JP" sz="2000" b="1">
                <a:solidFill>
                  <a:schemeClr val="tx1">
                    <a:lumMod val="65000"/>
                    <a:lumOff val="35000"/>
                  </a:schemeClr>
                </a:solidFill>
                <a:latin typeface="メイリオ" panose="020B0604030504040204" pitchFamily="50" charset="-128"/>
                <a:ea typeface="メイリオ" panose="020B0604030504040204" pitchFamily="50" charset="-128"/>
              </a:rPr>
              <a:t>クラウドサービス連携で、情シス・総務の業務を自動化 </a:t>
            </a:r>
            <a:endParaRPr lang="en-US" altLang="ja-JP" sz="2000" b="1">
              <a:solidFill>
                <a:schemeClr val="tx1">
                  <a:lumMod val="65000"/>
                  <a:lumOff val="35000"/>
                </a:schemeClr>
              </a:solidFill>
              <a:latin typeface="メイリオ" panose="020B0604030504040204" pitchFamily="50" charset="-128"/>
              <a:ea typeface="メイリオ" panose="020B0604030504040204" pitchFamily="50" charset="-128"/>
              <a:cs typeface="Calibri" panose="020F0502020204030204"/>
            </a:endParaRPr>
          </a:p>
          <a:p>
            <a:pPr marL="0" indent="0">
              <a:buNone/>
            </a:pPr>
            <a:endParaRPr lang="ja-JP" altLang="en-US" sz="2000">
              <a:latin typeface="メイリオ" panose="020B0604030504040204" pitchFamily="50" charset="-128"/>
              <a:ea typeface="メイリオ" panose="020B0604030504040204" pitchFamily="50" charset="-128"/>
              <a:cs typeface="Calibri"/>
            </a:endParaRPr>
          </a:p>
        </p:txBody>
      </p:sp>
    </p:spTree>
    <p:extLst>
      <p:ext uri="{BB962C8B-B14F-4D97-AF65-F5344CB8AC3E}">
        <p14:creationId xmlns:p14="http://schemas.microsoft.com/office/powerpoint/2010/main" val="299310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95D4725-442C-8045-9A98-A2B620EEEABA}"/>
              </a:ext>
            </a:extLst>
          </p:cNvPr>
          <p:cNvSpPr>
            <a:spLocks noGrp="1"/>
          </p:cNvSpPr>
          <p:nvPr>
            <p:ph type="body" sz="quarter" idx="15"/>
          </p:nvPr>
        </p:nvSpPr>
        <p:spPr/>
        <p:txBody>
          <a:bodyPr/>
          <a:lstStyle/>
          <a:p>
            <a:r>
              <a:rPr kumimoji="1" lang="en-US" altLang="ja-JP"/>
              <a:t>SYNCPIT </a:t>
            </a:r>
            <a:r>
              <a:rPr kumimoji="1" lang="ja-JP" altLang="en-US"/>
              <a:t>ライセンス体系・利用料金</a:t>
            </a:r>
          </a:p>
        </p:txBody>
      </p:sp>
      <p:sp>
        <p:nvSpPr>
          <p:cNvPr id="5" name="正方形/長方形 4">
            <a:extLst>
              <a:ext uri="{FF2B5EF4-FFF2-40B4-BE49-F238E27FC236}">
                <a16:creationId xmlns:a16="http://schemas.microsoft.com/office/drawing/2014/main" id="{6407CCB5-BBA1-D647-B5F1-2F7B2936078F}"/>
              </a:ext>
            </a:extLst>
          </p:cNvPr>
          <p:cNvSpPr/>
          <p:nvPr/>
        </p:nvSpPr>
        <p:spPr>
          <a:xfrm>
            <a:off x="443277" y="714703"/>
            <a:ext cx="11305446" cy="58839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C15A9D1-AC67-E84F-90BB-FA17107CFCCD}"/>
              </a:ext>
            </a:extLst>
          </p:cNvPr>
          <p:cNvSpPr/>
          <p:nvPr/>
        </p:nvSpPr>
        <p:spPr>
          <a:xfrm>
            <a:off x="4362714" y="1114096"/>
            <a:ext cx="3463245" cy="51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E593676-54EE-304C-B028-76B320FC3E7E}"/>
              </a:ext>
            </a:extLst>
          </p:cNvPr>
          <p:cNvSpPr/>
          <p:nvPr/>
        </p:nvSpPr>
        <p:spPr>
          <a:xfrm>
            <a:off x="7998369" y="1114096"/>
            <a:ext cx="3463245" cy="51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42A2911-0D6B-3345-B875-271378334ED1}"/>
              </a:ext>
            </a:extLst>
          </p:cNvPr>
          <p:cNvSpPr/>
          <p:nvPr/>
        </p:nvSpPr>
        <p:spPr>
          <a:xfrm>
            <a:off x="727059" y="1114096"/>
            <a:ext cx="3463245" cy="51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5E9DB82-8201-A149-B0E3-87950FE55124}"/>
              </a:ext>
            </a:extLst>
          </p:cNvPr>
          <p:cNvSpPr txBox="1"/>
          <p:nvPr/>
        </p:nvSpPr>
        <p:spPr>
          <a:xfrm>
            <a:off x="924526" y="1394416"/>
            <a:ext cx="1338828" cy="369332"/>
          </a:xfrm>
          <a:prstGeom prst="rect">
            <a:avLst/>
          </a:prstGeom>
          <a:noFill/>
        </p:spPr>
        <p:txBody>
          <a:bodyPr wrap="none" rtlCol="0">
            <a:spAutoFit/>
          </a:bodyPr>
          <a:lstStyle/>
          <a:p>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無料体験版</a:t>
            </a:r>
          </a:p>
        </p:txBody>
      </p:sp>
      <p:cxnSp>
        <p:nvCxnSpPr>
          <p:cNvPr id="10" name="直線コネクタ 9">
            <a:extLst>
              <a:ext uri="{FF2B5EF4-FFF2-40B4-BE49-F238E27FC236}">
                <a16:creationId xmlns:a16="http://schemas.microsoft.com/office/drawing/2014/main" id="{6007643A-0B90-EF4D-9D22-3D22B418160C}"/>
              </a:ext>
            </a:extLst>
          </p:cNvPr>
          <p:cNvCxnSpPr>
            <a:cxnSpLocks/>
          </p:cNvCxnSpPr>
          <p:nvPr/>
        </p:nvCxnSpPr>
        <p:spPr>
          <a:xfrm>
            <a:off x="924526" y="1900381"/>
            <a:ext cx="30063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42CDFEF-9BE8-FC4F-B0EC-213EA24E391D}"/>
              </a:ext>
            </a:extLst>
          </p:cNvPr>
          <p:cNvSpPr/>
          <p:nvPr/>
        </p:nvSpPr>
        <p:spPr>
          <a:xfrm>
            <a:off x="727059" y="1114096"/>
            <a:ext cx="3463245" cy="5160579"/>
          </a:xfrm>
          <a:prstGeom prst="rect">
            <a:avLst/>
          </a:prstGeom>
          <a:noFill/>
          <a:ln w="28575">
            <a:solidFill>
              <a:srgbClr val="138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DA23C9C-BC01-BF41-A3E1-54A76F81D9FE}"/>
              </a:ext>
            </a:extLst>
          </p:cNvPr>
          <p:cNvSpPr/>
          <p:nvPr/>
        </p:nvSpPr>
        <p:spPr>
          <a:xfrm>
            <a:off x="716549" y="840797"/>
            <a:ext cx="2060028" cy="275303"/>
          </a:xfrm>
          <a:prstGeom prst="rect">
            <a:avLst/>
          </a:prstGeom>
          <a:solidFill>
            <a:srgbClr val="13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C412401-9290-AA4D-97AF-B0560D96994A}"/>
              </a:ext>
            </a:extLst>
          </p:cNvPr>
          <p:cNvSpPr txBox="1"/>
          <p:nvPr/>
        </p:nvSpPr>
        <p:spPr>
          <a:xfrm>
            <a:off x="952792" y="862641"/>
            <a:ext cx="1723549" cy="276999"/>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まずは無料でお試し！</a:t>
            </a:r>
          </a:p>
        </p:txBody>
      </p:sp>
      <p:sp>
        <p:nvSpPr>
          <p:cNvPr id="14" name="テキスト ボックス 13">
            <a:extLst>
              <a:ext uri="{FF2B5EF4-FFF2-40B4-BE49-F238E27FC236}">
                <a16:creationId xmlns:a16="http://schemas.microsoft.com/office/drawing/2014/main" id="{E1FAF35D-8E1E-DF4A-BC94-F17E4E4F239A}"/>
              </a:ext>
            </a:extLst>
          </p:cNvPr>
          <p:cNvSpPr txBox="1"/>
          <p:nvPr/>
        </p:nvSpPr>
        <p:spPr>
          <a:xfrm>
            <a:off x="929035" y="2609096"/>
            <a:ext cx="2973892" cy="582467"/>
          </a:xfrm>
          <a:prstGeom prst="rect">
            <a:avLst/>
          </a:prstGeom>
          <a:noFill/>
        </p:spPr>
        <p:txBody>
          <a:bodyPr wrap="none" rtlCol="0">
            <a:spAutoFit/>
          </a:bodyPr>
          <a:lstStyle/>
          <a:p>
            <a:pPr algn="ctr">
              <a:lnSpc>
                <a:spcPct val="120000"/>
              </a:lnSpc>
            </a:pPr>
            <a:r>
              <a:rPr kumimoji="1" lang="en-US" altLang="ja-JP" sz="1600" b="1">
                <a:solidFill>
                  <a:schemeClr val="tx1">
                    <a:lumMod val="75000"/>
                    <a:lumOff val="25000"/>
                  </a:schemeClr>
                </a:solidFill>
                <a:latin typeface="Meiryo" panose="020B0604030504040204" pitchFamily="34" charset="-128"/>
                <a:ea typeface="Meiryo" panose="020B0604030504040204" pitchFamily="34" charset="-128"/>
              </a:rPr>
              <a:t>60</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日間</a:t>
            </a:r>
            <a:r>
              <a:rPr kumimoji="1" lang="en-US" altLang="ja-JP" sz="1600" b="1">
                <a:solidFill>
                  <a:schemeClr val="tx1">
                    <a:lumMod val="75000"/>
                    <a:lumOff val="25000"/>
                  </a:schemeClr>
                </a:solidFill>
                <a:latin typeface="Meiryo" panose="020B0604030504040204" pitchFamily="34" charset="-128"/>
                <a:ea typeface="Meiryo" panose="020B0604030504040204" pitchFamily="34" charset="-128"/>
              </a:rPr>
              <a:t>/50</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ユーザーまで</a:t>
            </a:r>
            <a:endParaRPr kumimoji="1" lang="en-US" altLang="ja-JP" sz="16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20000"/>
              </a:lnSpc>
            </a:pP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ライト</a:t>
            </a:r>
            <a:r>
              <a:rPr kumimoji="1" lang="en-US" altLang="ja-JP" sz="1100" b="1">
                <a:solidFill>
                  <a:schemeClr val="tx1">
                    <a:lumMod val="75000"/>
                    <a:lumOff val="25000"/>
                  </a:schemeClr>
                </a:solidFill>
                <a:latin typeface="Meiryo" panose="020B0604030504040204" pitchFamily="34" charset="-128"/>
                <a:ea typeface="Meiryo" panose="020B0604030504040204" pitchFamily="34" charset="-128"/>
              </a:rPr>
              <a:t> or </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ベーシックへの移行が可能です。</a:t>
            </a:r>
          </a:p>
        </p:txBody>
      </p:sp>
      <p:sp>
        <p:nvSpPr>
          <p:cNvPr id="15" name="テキスト ボックス 14">
            <a:extLst>
              <a:ext uri="{FF2B5EF4-FFF2-40B4-BE49-F238E27FC236}">
                <a16:creationId xmlns:a16="http://schemas.microsoft.com/office/drawing/2014/main" id="{21B9F9F9-05CA-5E4F-AE53-5029FE2E35D9}"/>
              </a:ext>
            </a:extLst>
          </p:cNvPr>
          <p:cNvSpPr txBox="1"/>
          <p:nvPr/>
        </p:nvSpPr>
        <p:spPr>
          <a:xfrm>
            <a:off x="1972302" y="2085767"/>
            <a:ext cx="704039" cy="461665"/>
          </a:xfrm>
          <a:prstGeom prst="rect">
            <a:avLst/>
          </a:prstGeom>
          <a:noFill/>
        </p:spPr>
        <p:txBody>
          <a:bodyPr wrap="none" rtlCol="0">
            <a:spAutoFit/>
          </a:bodyPr>
          <a:lstStyle/>
          <a:p>
            <a:pPr algn="ctr"/>
            <a:r>
              <a:rPr kumimoji="1" lang="en-US" altLang="ja-JP" sz="2400" b="1">
                <a:solidFill>
                  <a:schemeClr val="tx1">
                    <a:lumMod val="75000"/>
                    <a:lumOff val="25000"/>
                  </a:schemeClr>
                </a:solidFill>
                <a:latin typeface="Meiryo" panose="020B0604030504040204" pitchFamily="34" charset="-128"/>
                <a:ea typeface="Meiryo" panose="020B0604030504040204" pitchFamily="34" charset="-128"/>
              </a:rPr>
              <a:t>¥ 0</a:t>
            </a:r>
            <a:endParaRPr kumimoji="1" lang="ja-JP" altLang="en-US" sz="2400" b="1">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5BAA94C1-09DC-B549-ADEC-D8375C8EBBF4}"/>
              </a:ext>
            </a:extLst>
          </p:cNvPr>
          <p:cNvSpPr txBox="1"/>
          <p:nvPr/>
        </p:nvSpPr>
        <p:spPr>
          <a:xfrm>
            <a:off x="1151141" y="3685944"/>
            <a:ext cx="1000659"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FAQ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ボット</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17" name="グラフィックス 16" descr="バッジ: チェックマーク 1 単色塗りつぶし">
            <a:extLst>
              <a:ext uri="{FF2B5EF4-FFF2-40B4-BE49-F238E27FC236}">
                <a16:creationId xmlns:a16="http://schemas.microsoft.com/office/drawing/2014/main" id="{FDC24CFD-2DDF-DC45-A93B-99671CCE42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3697560"/>
            <a:ext cx="201021" cy="201021"/>
          </a:xfrm>
          <a:prstGeom prst="rect">
            <a:avLst/>
          </a:prstGeom>
        </p:spPr>
      </p:pic>
      <p:cxnSp>
        <p:nvCxnSpPr>
          <p:cNvPr id="18" name="直線コネクタ 17">
            <a:extLst>
              <a:ext uri="{FF2B5EF4-FFF2-40B4-BE49-F238E27FC236}">
                <a16:creationId xmlns:a16="http://schemas.microsoft.com/office/drawing/2014/main" id="{F77A257F-8355-1E4D-9087-833269D31651}"/>
              </a:ext>
            </a:extLst>
          </p:cNvPr>
          <p:cNvCxnSpPr>
            <a:cxnSpLocks/>
          </p:cNvCxnSpPr>
          <p:nvPr/>
        </p:nvCxnSpPr>
        <p:spPr>
          <a:xfrm>
            <a:off x="924526" y="3421753"/>
            <a:ext cx="30063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56326E9-5B31-8341-9BAA-EC0BDE4E654C}"/>
              </a:ext>
            </a:extLst>
          </p:cNvPr>
          <p:cNvSpPr txBox="1"/>
          <p:nvPr/>
        </p:nvSpPr>
        <p:spPr>
          <a:xfrm>
            <a:off x="1151141" y="3974746"/>
            <a:ext cx="1669111"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FAQ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ボット</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活用促進</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0" name="グラフィックス 19" descr="バッジ: チェックマーク 1 単色塗りつぶし">
            <a:extLst>
              <a:ext uri="{FF2B5EF4-FFF2-40B4-BE49-F238E27FC236}">
                <a16:creationId xmlns:a16="http://schemas.microsoft.com/office/drawing/2014/main" id="{FC7969CC-191D-A445-8D21-02F4CEBE77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3986362"/>
            <a:ext cx="201021" cy="201021"/>
          </a:xfrm>
          <a:prstGeom prst="rect">
            <a:avLst/>
          </a:prstGeom>
        </p:spPr>
      </p:pic>
      <p:sp>
        <p:nvSpPr>
          <p:cNvPr id="21" name="テキスト ボックス 20">
            <a:extLst>
              <a:ext uri="{FF2B5EF4-FFF2-40B4-BE49-F238E27FC236}">
                <a16:creationId xmlns:a16="http://schemas.microsoft.com/office/drawing/2014/main" id="{999648AE-B248-ED48-A373-661C94174008}"/>
              </a:ext>
            </a:extLst>
          </p:cNvPr>
          <p:cNvSpPr txBox="1"/>
          <p:nvPr/>
        </p:nvSpPr>
        <p:spPr>
          <a:xfrm>
            <a:off x="1151141" y="4270003"/>
            <a:ext cx="1261884" cy="276999"/>
          </a:xfrm>
          <a:prstGeom prst="rect">
            <a:avLst/>
          </a:prstGeom>
          <a:noFill/>
        </p:spPr>
        <p:txBody>
          <a:bodyPr wrap="none" rtlCol="0">
            <a:spAutoFit/>
          </a:bodyPr>
          <a:lstStyle/>
          <a:p>
            <a:r>
              <a:rPr lang="ja-JP" altLang="en-US" sz="1200">
                <a:solidFill>
                  <a:schemeClr val="tx1">
                    <a:lumMod val="75000"/>
                    <a:lumOff val="25000"/>
                  </a:schemeClr>
                </a:solidFill>
                <a:latin typeface="Meiryo" panose="020B0604030504040204" pitchFamily="34" charset="-128"/>
                <a:ea typeface="Meiryo" panose="020B0604030504040204" pitchFamily="34" charset="-128"/>
              </a:rPr>
              <a:t>ダッシュボード</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2" name="グラフィックス 21" descr="バッジ: チェックマーク 1 単色塗りつぶし">
            <a:extLst>
              <a:ext uri="{FF2B5EF4-FFF2-40B4-BE49-F238E27FC236}">
                <a16:creationId xmlns:a16="http://schemas.microsoft.com/office/drawing/2014/main" id="{8E6C1D83-EF60-8447-9849-1A61C895D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4281619"/>
            <a:ext cx="201021" cy="201021"/>
          </a:xfrm>
          <a:prstGeom prst="rect">
            <a:avLst/>
          </a:prstGeom>
        </p:spPr>
      </p:pic>
      <p:sp>
        <p:nvSpPr>
          <p:cNvPr id="23" name="テキスト ボックス 22">
            <a:extLst>
              <a:ext uri="{FF2B5EF4-FFF2-40B4-BE49-F238E27FC236}">
                <a16:creationId xmlns:a16="http://schemas.microsoft.com/office/drawing/2014/main" id="{75D705F4-8E9B-0E42-B5CB-3F770331BCCA}"/>
              </a:ext>
            </a:extLst>
          </p:cNvPr>
          <p:cNvSpPr txBox="1"/>
          <p:nvPr/>
        </p:nvSpPr>
        <p:spPr>
          <a:xfrm>
            <a:off x="1151141" y="4567595"/>
            <a:ext cx="2175596"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LANSCOPE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クラウド版</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連携</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4" name="グラフィックス 23" descr="バッジ: チェックマーク 1 単色塗りつぶし">
            <a:extLst>
              <a:ext uri="{FF2B5EF4-FFF2-40B4-BE49-F238E27FC236}">
                <a16:creationId xmlns:a16="http://schemas.microsoft.com/office/drawing/2014/main" id="{B48F6E0D-0DDC-4C4D-A89D-0835F4BCCF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4579211"/>
            <a:ext cx="201021" cy="201021"/>
          </a:xfrm>
          <a:prstGeom prst="rect">
            <a:avLst/>
          </a:prstGeom>
        </p:spPr>
      </p:pic>
      <p:sp>
        <p:nvSpPr>
          <p:cNvPr id="25" name="テキスト ボックス 24">
            <a:extLst>
              <a:ext uri="{FF2B5EF4-FFF2-40B4-BE49-F238E27FC236}">
                <a16:creationId xmlns:a16="http://schemas.microsoft.com/office/drawing/2014/main" id="{9055C4A1-66A8-E341-9D55-D15D7A09889A}"/>
              </a:ext>
            </a:extLst>
          </p:cNvPr>
          <p:cNvSpPr txBox="1"/>
          <p:nvPr/>
        </p:nvSpPr>
        <p:spPr>
          <a:xfrm>
            <a:off x="1151141" y="4855473"/>
            <a:ext cx="1628972"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KING OF TIME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連携</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6" name="グラフィックス 25" descr="バッジ: チェックマーク 1 単色塗りつぶし">
            <a:extLst>
              <a:ext uri="{FF2B5EF4-FFF2-40B4-BE49-F238E27FC236}">
                <a16:creationId xmlns:a16="http://schemas.microsoft.com/office/drawing/2014/main" id="{CC3D4726-DCA4-2D43-85D1-E1B00D0DA6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4867089"/>
            <a:ext cx="201021" cy="201021"/>
          </a:xfrm>
          <a:prstGeom prst="rect">
            <a:avLst/>
          </a:prstGeom>
        </p:spPr>
      </p:pic>
      <p:sp>
        <p:nvSpPr>
          <p:cNvPr id="27" name="テキスト ボックス 26">
            <a:extLst>
              <a:ext uri="{FF2B5EF4-FFF2-40B4-BE49-F238E27FC236}">
                <a16:creationId xmlns:a16="http://schemas.microsoft.com/office/drawing/2014/main" id="{05A348AD-3C8B-0E4A-818A-8CC9887FD44B}"/>
              </a:ext>
            </a:extLst>
          </p:cNvPr>
          <p:cNvSpPr txBox="1"/>
          <p:nvPr/>
        </p:nvSpPr>
        <p:spPr>
          <a:xfrm>
            <a:off x="1151141" y="5144275"/>
            <a:ext cx="1088760" cy="276999"/>
          </a:xfrm>
          <a:prstGeom prst="rect">
            <a:avLst/>
          </a:prstGeom>
          <a:noFill/>
        </p:spPr>
        <p:txBody>
          <a:bodyPr wrap="none" rtlCol="0">
            <a:spAutoFit/>
          </a:bodyPr>
          <a:lstStyle/>
          <a:p>
            <a:r>
              <a:rPr lang="en-US" altLang="ja-JP" sz="1200" err="1">
                <a:solidFill>
                  <a:schemeClr val="tx1">
                    <a:lumMod val="75000"/>
                    <a:lumOff val="25000"/>
                  </a:schemeClr>
                </a:solidFill>
                <a:latin typeface="Meiryo" panose="020B0604030504040204" pitchFamily="34" charset="-128"/>
                <a:ea typeface="Meiryo" panose="020B0604030504040204" pitchFamily="34" charset="-128"/>
              </a:rPr>
              <a:t>Garoon</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連携</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8" name="グラフィックス 27" descr="バッジ: チェックマーク 1 単色塗りつぶし">
            <a:extLst>
              <a:ext uri="{FF2B5EF4-FFF2-40B4-BE49-F238E27FC236}">
                <a16:creationId xmlns:a16="http://schemas.microsoft.com/office/drawing/2014/main" id="{32C6010B-6137-A545-BAC9-AAA4C1E94E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5155891"/>
            <a:ext cx="201021" cy="201021"/>
          </a:xfrm>
          <a:prstGeom prst="rect">
            <a:avLst/>
          </a:prstGeom>
        </p:spPr>
      </p:pic>
      <p:sp>
        <p:nvSpPr>
          <p:cNvPr id="29" name="テキスト ボックス 28">
            <a:extLst>
              <a:ext uri="{FF2B5EF4-FFF2-40B4-BE49-F238E27FC236}">
                <a16:creationId xmlns:a16="http://schemas.microsoft.com/office/drawing/2014/main" id="{726EA54B-89BF-244D-9EF8-AE227F649EEE}"/>
              </a:ext>
            </a:extLst>
          </p:cNvPr>
          <p:cNvSpPr txBox="1"/>
          <p:nvPr/>
        </p:nvSpPr>
        <p:spPr>
          <a:xfrm>
            <a:off x="1151141" y="5439532"/>
            <a:ext cx="1567801" cy="276999"/>
          </a:xfrm>
          <a:prstGeom prst="rect">
            <a:avLst/>
          </a:prstGeom>
          <a:noFill/>
        </p:spPr>
        <p:txBody>
          <a:bodyPr wrap="none" lIns="91440" tIns="45720" rIns="91440" bIns="45720" rtlCol="0" anchor="t">
            <a:spAutoFit/>
          </a:bodyPr>
          <a:lstStyle/>
          <a:p>
            <a:r>
              <a:rPr lang="en-US" altLang="ja-JP" sz="1200">
                <a:solidFill>
                  <a:schemeClr val="tx1">
                    <a:lumMod val="75000"/>
                    <a:lumOff val="25000"/>
                  </a:schemeClr>
                </a:solidFill>
                <a:latin typeface="Meiryo"/>
                <a:ea typeface="Meiryo"/>
              </a:rPr>
              <a:t>Microsoft 365 </a:t>
            </a:r>
            <a:r>
              <a:rPr lang="ja-JP" altLang="en-US" sz="1200">
                <a:solidFill>
                  <a:schemeClr val="tx1">
                    <a:lumMod val="75000"/>
                    <a:lumOff val="25000"/>
                  </a:schemeClr>
                </a:solidFill>
                <a:latin typeface="Meiryo"/>
                <a:ea typeface="Meiryo"/>
              </a:rPr>
              <a:t>連携</a:t>
            </a:r>
            <a:endParaRPr lang="en-US" altLang="ja-JP" sz="1200">
              <a:solidFill>
                <a:schemeClr val="tx1">
                  <a:lumMod val="75000"/>
                  <a:lumOff val="25000"/>
                </a:schemeClr>
              </a:solidFill>
              <a:latin typeface="Meiryo"/>
              <a:ea typeface="Meiryo"/>
            </a:endParaRPr>
          </a:p>
        </p:txBody>
      </p:sp>
      <p:pic>
        <p:nvPicPr>
          <p:cNvPr id="30" name="グラフィックス 29" descr="バッジ: チェックマーク 1 単色塗りつぶし">
            <a:extLst>
              <a:ext uri="{FF2B5EF4-FFF2-40B4-BE49-F238E27FC236}">
                <a16:creationId xmlns:a16="http://schemas.microsoft.com/office/drawing/2014/main" id="{BF818D74-A9D7-C543-B681-FDFDEBF68D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5451148"/>
            <a:ext cx="201021" cy="201021"/>
          </a:xfrm>
          <a:prstGeom prst="rect">
            <a:avLst/>
          </a:prstGeom>
        </p:spPr>
      </p:pic>
      <p:sp>
        <p:nvSpPr>
          <p:cNvPr id="31" name="テキスト ボックス 30">
            <a:extLst>
              <a:ext uri="{FF2B5EF4-FFF2-40B4-BE49-F238E27FC236}">
                <a16:creationId xmlns:a16="http://schemas.microsoft.com/office/drawing/2014/main" id="{6481BD45-6597-E243-8C2E-89929943F1CF}"/>
              </a:ext>
            </a:extLst>
          </p:cNvPr>
          <p:cNvSpPr txBox="1"/>
          <p:nvPr/>
        </p:nvSpPr>
        <p:spPr>
          <a:xfrm>
            <a:off x="1151141" y="5737124"/>
            <a:ext cx="2890535" cy="276999"/>
          </a:xfrm>
          <a:prstGeom prst="rect">
            <a:avLst/>
          </a:prstGeom>
          <a:noFill/>
        </p:spPr>
        <p:txBody>
          <a:bodyPr wrap="none" rtlCol="0">
            <a:spAutoFit/>
          </a:bodyPr>
          <a:lstStyle/>
          <a:p>
            <a:r>
              <a:rPr lang="ja-JP" altLang="en-US" sz="1200">
                <a:solidFill>
                  <a:schemeClr val="tx1">
                    <a:lumMod val="75000"/>
                    <a:lumOff val="25000"/>
                  </a:schemeClr>
                </a:solidFill>
                <a:latin typeface="Meiryo" panose="020B0604030504040204" pitchFamily="34" charset="-128"/>
                <a:ea typeface="Meiryo" panose="020B0604030504040204" pitchFamily="34" charset="-128"/>
              </a:rPr>
              <a:t>通知</a:t>
            </a:r>
            <a:r>
              <a:rPr lang="ja-JP" altLang="en-US" sz="1050">
                <a:solidFill>
                  <a:schemeClr val="tx1">
                    <a:lumMod val="75000"/>
                    <a:lumOff val="25000"/>
                  </a:schemeClr>
                </a:solidFill>
                <a:latin typeface="Meiryo" panose="020B0604030504040204" pitchFamily="34" charset="-128"/>
                <a:ea typeface="Meiryo" panose="020B0604030504040204" pitchFamily="34" charset="-128"/>
              </a:rPr>
              <a:t>（システム連携通知・テキスト通知）</a:t>
            </a:r>
            <a:endParaRPr lang="en-US" altLang="ja-JP" sz="105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32" name="グラフィックス 31" descr="バッジ: チェックマーク 1 単色塗りつぶし">
            <a:extLst>
              <a:ext uri="{FF2B5EF4-FFF2-40B4-BE49-F238E27FC236}">
                <a16:creationId xmlns:a16="http://schemas.microsoft.com/office/drawing/2014/main" id="{9FB652DC-D2F7-C24F-BDCE-9E2CBC2309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255" y="5748740"/>
            <a:ext cx="201021" cy="201021"/>
          </a:xfrm>
          <a:prstGeom prst="rect">
            <a:avLst/>
          </a:prstGeom>
        </p:spPr>
      </p:pic>
      <p:sp>
        <p:nvSpPr>
          <p:cNvPr id="33" name="テキスト ボックス 32">
            <a:extLst>
              <a:ext uri="{FF2B5EF4-FFF2-40B4-BE49-F238E27FC236}">
                <a16:creationId xmlns:a16="http://schemas.microsoft.com/office/drawing/2014/main" id="{60A0C2C3-0D22-984C-B37D-E3E048B22F3F}"/>
              </a:ext>
            </a:extLst>
          </p:cNvPr>
          <p:cNvSpPr txBox="1"/>
          <p:nvPr/>
        </p:nvSpPr>
        <p:spPr>
          <a:xfrm>
            <a:off x="4603876" y="1401663"/>
            <a:ext cx="877163" cy="369332"/>
          </a:xfrm>
          <a:prstGeom prst="rect">
            <a:avLst/>
          </a:prstGeom>
          <a:noFill/>
        </p:spPr>
        <p:txBody>
          <a:bodyPr wrap="none" rtlCol="0">
            <a:spAutoFit/>
          </a:bodyPr>
          <a:lstStyle/>
          <a:p>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ライト</a:t>
            </a:r>
          </a:p>
        </p:txBody>
      </p:sp>
      <p:cxnSp>
        <p:nvCxnSpPr>
          <p:cNvPr id="34" name="直線コネクタ 33">
            <a:extLst>
              <a:ext uri="{FF2B5EF4-FFF2-40B4-BE49-F238E27FC236}">
                <a16:creationId xmlns:a16="http://schemas.microsoft.com/office/drawing/2014/main" id="{A8E5781D-CC9D-D245-BE54-C9FE91FBD60F}"/>
              </a:ext>
            </a:extLst>
          </p:cNvPr>
          <p:cNvCxnSpPr>
            <a:cxnSpLocks/>
          </p:cNvCxnSpPr>
          <p:nvPr/>
        </p:nvCxnSpPr>
        <p:spPr>
          <a:xfrm>
            <a:off x="4603876" y="1907628"/>
            <a:ext cx="30063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93E3420B-A19F-5D4F-AED3-DF4560577AD1}"/>
              </a:ext>
            </a:extLst>
          </p:cNvPr>
          <p:cNvSpPr txBox="1"/>
          <p:nvPr/>
        </p:nvSpPr>
        <p:spPr>
          <a:xfrm>
            <a:off x="4874488" y="2616343"/>
            <a:ext cx="2441695" cy="693267"/>
          </a:xfrm>
          <a:prstGeom prst="rect">
            <a:avLst/>
          </a:prstGeom>
          <a:noFill/>
        </p:spPr>
        <p:txBody>
          <a:bodyPr wrap="none" rtlCol="0">
            <a:spAutoFit/>
          </a:bodyPr>
          <a:lstStyle/>
          <a:p>
            <a:pPr algn="ctr">
              <a:lnSpc>
                <a:spcPct val="120000"/>
              </a:lnSpc>
            </a:pP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月額プランもご用意しています。</a:t>
            </a:r>
            <a:endParaRPr kumimoji="1" lang="en-US" altLang="ja-JP" sz="11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20000"/>
              </a:lnSpc>
            </a:pP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導入後、ライトからベーシックへの</a:t>
            </a:r>
            <a:endParaRPr kumimoji="1" lang="en-US" altLang="ja-JP" sz="11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20000"/>
              </a:lnSpc>
            </a:pP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アップグレードが可能です。</a:t>
            </a:r>
          </a:p>
        </p:txBody>
      </p:sp>
      <p:sp>
        <p:nvSpPr>
          <p:cNvPr id="36" name="テキスト ボックス 35">
            <a:extLst>
              <a:ext uri="{FF2B5EF4-FFF2-40B4-BE49-F238E27FC236}">
                <a16:creationId xmlns:a16="http://schemas.microsoft.com/office/drawing/2014/main" id="{89A89238-99BA-2649-B5B4-F6B4A1401939}"/>
              </a:ext>
            </a:extLst>
          </p:cNvPr>
          <p:cNvSpPr txBox="1"/>
          <p:nvPr/>
        </p:nvSpPr>
        <p:spPr>
          <a:xfrm>
            <a:off x="4774025" y="2093014"/>
            <a:ext cx="2648482" cy="461665"/>
          </a:xfrm>
          <a:prstGeom prst="rect">
            <a:avLst/>
          </a:prstGeom>
          <a:noFill/>
        </p:spPr>
        <p:txBody>
          <a:bodyPr wrap="none" rtlCol="0">
            <a:spAutoFit/>
          </a:bodyPr>
          <a:lstStyle/>
          <a:p>
            <a:pPr algn="ctr"/>
            <a:r>
              <a:rPr kumimoji="1" lang="en-US" altLang="ja-JP" sz="2400" b="1">
                <a:solidFill>
                  <a:schemeClr val="tx1">
                    <a:lumMod val="75000"/>
                    <a:lumOff val="25000"/>
                  </a:schemeClr>
                </a:solidFill>
                <a:latin typeface="Meiryo" panose="020B0604030504040204" pitchFamily="34" charset="-128"/>
                <a:ea typeface="Meiryo" panose="020B0604030504040204" pitchFamily="34" charset="-128"/>
              </a:rPr>
              <a:t>¥ 1,200</a:t>
            </a:r>
            <a:r>
              <a:rPr kumimoji="1" lang="en-US" altLang="ja-JP" sz="1100" b="1">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ユーザー（年額）</a:t>
            </a:r>
            <a:endParaRPr kumimoji="1" lang="ja-JP" altLang="en-US" sz="2400" b="1">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C973D441-54B8-6E47-814A-1489F0474D72}"/>
              </a:ext>
            </a:extLst>
          </p:cNvPr>
          <p:cNvSpPr txBox="1"/>
          <p:nvPr/>
        </p:nvSpPr>
        <p:spPr>
          <a:xfrm>
            <a:off x="4830491" y="3693191"/>
            <a:ext cx="2481833"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FAQ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ボット（</a:t>
            </a:r>
            <a:r>
              <a:rPr lang="en-US" altLang="ja-JP" sz="1200">
                <a:solidFill>
                  <a:schemeClr val="tx1">
                    <a:lumMod val="75000"/>
                    <a:lumOff val="25000"/>
                  </a:schemeClr>
                </a:solidFill>
                <a:latin typeface="Meiryo" panose="020B0604030504040204" pitchFamily="34" charset="-128"/>
                <a:ea typeface="Meiryo" panose="020B0604030504040204" pitchFamily="34" charset="-128"/>
              </a:rPr>
              <a:t>1</a:t>
            </a:r>
            <a:r>
              <a:rPr lang="ja-JP" altLang="en-US" sz="1200">
                <a:solidFill>
                  <a:schemeClr val="tx1">
                    <a:lumMod val="75000"/>
                    <a:lumOff val="25000"/>
                  </a:schemeClr>
                </a:solidFill>
                <a:latin typeface="Meiryo" panose="020B0604030504040204" pitchFamily="34" charset="-128"/>
                <a:ea typeface="Meiryo" panose="020B0604030504040204" pitchFamily="34" charset="-128"/>
              </a:rPr>
              <a:t>個まで作成可能）</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38" name="グラフィックス 37" descr="バッジ: チェックマーク 1 単色塗りつぶし">
            <a:extLst>
              <a:ext uri="{FF2B5EF4-FFF2-40B4-BE49-F238E27FC236}">
                <a16:creationId xmlns:a16="http://schemas.microsoft.com/office/drawing/2014/main" id="{2BA1C9EB-4A7F-4E42-ADA9-2D580537A7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5605" y="3704807"/>
            <a:ext cx="201021" cy="201021"/>
          </a:xfrm>
          <a:prstGeom prst="rect">
            <a:avLst/>
          </a:prstGeom>
        </p:spPr>
      </p:pic>
      <p:cxnSp>
        <p:nvCxnSpPr>
          <p:cNvPr id="39" name="直線コネクタ 38">
            <a:extLst>
              <a:ext uri="{FF2B5EF4-FFF2-40B4-BE49-F238E27FC236}">
                <a16:creationId xmlns:a16="http://schemas.microsoft.com/office/drawing/2014/main" id="{F1D15372-B56A-3847-89E7-2DEA2F8155EE}"/>
              </a:ext>
            </a:extLst>
          </p:cNvPr>
          <p:cNvCxnSpPr>
            <a:cxnSpLocks/>
          </p:cNvCxnSpPr>
          <p:nvPr/>
        </p:nvCxnSpPr>
        <p:spPr>
          <a:xfrm>
            <a:off x="4603876" y="3429000"/>
            <a:ext cx="30063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0260146-70EE-5C47-9E65-08D50E278FC0}"/>
              </a:ext>
            </a:extLst>
          </p:cNvPr>
          <p:cNvSpPr txBox="1"/>
          <p:nvPr/>
        </p:nvSpPr>
        <p:spPr>
          <a:xfrm>
            <a:off x="4830491" y="3981993"/>
            <a:ext cx="1669111"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FAQ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ボット</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活用促進</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41" name="グラフィックス 40" descr="バッジ: チェックマーク 1 単色塗りつぶし">
            <a:extLst>
              <a:ext uri="{FF2B5EF4-FFF2-40B4-BE49-F238E27FC236}">
                <a16:creationId xmlns:a16="http://schemas.microsoft.com/office/drawing/2014/main" id="{82136968-A13B-CA48-8609-66988CA721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5605" y="3993609"/>
            <a:ext cx="201021" cy="201021"/>
          </a:xfrm>
          <a:prstGeom prst="rect">
            <a:avLst/>
          </a:prstGeom>
        </p:spPr>
      </p:pic>
      <p:sp>
        <p:nvSpPr>
          <p:cNvPr id="42" name="テキスト ボックス 41">
            <a:extLst>
              <a:ext uri="{FF2B5EF4-FFF2-40B4-BE49-F238E27FC236}">
                <a16:creationId xmlns:a16="http://schemas.microsoft.com/office/drawing/2014/main" id="{4162B839-2328-1846-85BC-58CCA411B5E0}"/>
              </a:ext>
            </a:extLst>
          </p:cNvPr>
          <p:cNvSpPr txBox="1"/>
          <p:nvPr/>
        </p:nvSpPr>
        <p:spPr>
          <a:xfrm>
            <a:off x="4830491" y="4277250"/>
            <a:ext cx="1261884" cy="276999"/>
          </a:xfrm>
          <a:prstGeom prst="rect">
            <a:avLst/>
          </a:prstGeom>
          <a:noFill/>
        </p:spPr>
        <p:txBody>
          <a:bodyPr wrap="none" rtlCol="0">
            <a:spAutoFit/>
          </a:bodyPr>
          <a:lstStyle/>
          <a:p>
            <a:r>
              <a:rPr lang="ja-JP" altLang="en-US" sz="1200">
                <a:solidFill>
                  <a:schemeClr val="tx1">
                    <a:lumMod val="75000"/>
                    <a:lumOff val="25000"/>
                  </a:schemeClr>
                </a:solidFill>
                <a:latin typeface="Meiryo" panose="020B0604030504040204" pitchFamily="34" charset="-128"/>
                <a:ea typeface="Meiryo" panose="020B0604030504040204" pitchFamily="34" charset="-128"/>
              </a:rPr>
              <a:t>ダッシュボード</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43" name="グラフィックス 42" descr="バッジ: チェックマーク 1 単色塗りつぶし">
            <a:extLst>
              <a:ext uri="{FF2B5EF4-FFF2-40B4-BE49-F238E27FC236}">
                <a16:creationId xmlns:a16="http://schemas.microsoft.com/office/drawing/2014/main" id="{DC35B1D3-792F-B64A-AC87-88E806329A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5605" y="4288866"/>
            <a:ext cx="201021" cy="201021"/>
          </a:xfrm>
          <a:prstGeom prst="rect">
            <a:avLst/>
          </a:prstGeom>
        </p:spPr>
      </p:pic>
      <p:sp>
        <p:nvSpPr>
          <p:cNvPr id="44" name="テキスト ボックス 43">
            <a:extLst>
              <a:ext uri="{FF2B5EF4-FFF2-40B4-BE49-F238E27FC236}">
                <a16:creationId xmlns:a16="http://schemas.microsoft.com/office/drawing/2014/main" id="{332B2C85-1E8A-2D47-AC93-0CAE44D74CE2}"/>
              </a:ext>
            </a:extLst>
          </p:cNvPr>
          <p:cNvSpPr txBox="1"/>
          <p:nvPr/>
        </p:nvSpPr>
        <p:spPr>
          <a:xfrm>
            <a:off x="4830491" y="4574842"/>
            <a:ext cx="2175596"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LANSCOPE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クラウド版</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連携</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45" name="グラフィックス 44" descr="バッジ: チェックマーク 1 単色塗りつぶし">
            <a:extLst>
              <a:ext uri="{FF2B5EF4-FFF2-40B4-BE49-F238E27FC236}">
                <a16:creationId xmlns:a16="http://schemas.microsoft.com/office/drawing/2014/main" id="{BF19DCE0-EEF5-A94E-8B6C-BC03DEE477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5605" y="4586458"/>
            <a:ext cx="201021" cy="201021"/>
          </a:xfrm>
          <a:prstGeom prst="rect">
            <a:avLst/>
          </a:prstGeom>
        </p:spPr>
      </p:pic>
      <p:sp>
        <p:nvSpPr>
          <p:cNvPr id="46" name="テキスト ボックス 45">
            <a:extLst>
              <a:ext uri="{FF2B5EF4-FFF2-40B4-BE49-F238E27FC236}">
                <a16:creationId xmlns:a16="http://schemas.microsoft.com/office/drawing/2014/main" id="{A966BE76-9007-6840-9F3E-4964BD272025}"/>
              </a:ext>
            </a:extLst>
          </p:cNvPr>
          <p:cNvSpPr txBox="1"/>
          <p:nvPr/>
        </p:nvSpPr>
        <p:spPr>
          <a:xfrm>
            <a:off x="4830491" y="4862720"/>
            <a:ext cx="1628972" cy="276999"/>
          </a:xfrm>
          <a:prstGeom prst="rect">
            <a:avLst/>
          </a:prstGeom>
          <a:noFill/>
        </p:spPr>
        <p:txBody>
          <a:bodyPr wrap="none" rtlCol="0">
            <a:spAutoFit/>
          </a:bodyPr>
          <a:lstStyle/>
          <a:p>
            <a:r>
              <a:rPr lang="en-US" altLang="ja-JP" sz="1200">
                <a:solidFill>
                  <a:schemeClr val="bg1">
                    <a:lumMod val="75000"/>
                  </a:schemeClr>
                </a:solidFill>
                <a:latin typeface="Meiryo" panose="020B0604030504040204" pitchFamily="34" charset="-128"/>
                <a:ea typeface="Meiryo" panose="020B0604030504040204" pitchFamily="34" charset="-128"/>
              </a:rPr>
              <a:t>KING OF TIME </a:t>
            </a:r>
            <a:r>
              <a:rPr lang="ja-JP" altLang="en-US" sz="1200">
                <a:solidFill>
                  <a:schemeClr val="bg1">
                    <a:lumMod val="75000"/>
                  </a:schemeClr>
                </a:solidFill>
                <a:latin typeface="Meiryo" panose="020B0604030504040204" pitchFamily="34" charset="-128"/>
                <a:ea typeface="Meiryo" panose="020B0604030504040204" pitchFamily="34" charset="-128"/>
              </a:rPr>
              <a:t>連携</a:t>
            </a:r>
            <a:endParaRPr lang="en-US" altLang="ja-JP" sz="1200">
              <a:solidFill>
                <a:schemeClr val="bg1">
                  <a:lumMod val="75000"/>
                </a:schemeClr>
              </a:solidFill>
              <a:latin typeface="Meiryo" panose="020B0604030504040204" pitchFamily="34" charset="-128"/>
              <a:ea typeface="Meiryo" panose="020B0604030504040204" pitchFamily="34" charset="-128"/>
            </a:endParaRPr>
          </a:p>
        </p:txBody>
      </p:sp>
      <p:pic>
        <p:nvPicPr>
          <p:cNvPr id="47" name="グラフィックス 46" descr="バッジ: チェックマーク 1 単色塗りつぶし">
            <a:extLst>
              <a:ext uri="{FF2B5EF4-FFF2-40B4-BE49-F238E27FC236}">
                <a16:creationId xmlns:a16="http://schemas.microsoft.com/office/drawing/2014/main" id="{7A4D4380-C435-2D47-87F7-925EBCE2F0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5605" y="4874336"/>
            <a:ext cx="201021" cy="201021"/>
          </a:xfrm>
          <a:prstGeom prst="rect">
            <a:avLst/>
          </a:prstGeom>
        </p:spPr>
      </p:pic>
      <p:sp>
        <p:nvSpPr>
          <p:cNvPr id="48" name="テキスト ボックス 47">
            <a:extLst>
              <a:ext uri="{FF2B5EF4-FFF2-40B4-BE49-F238E27FC236}">
                <a16:creationId xmlns:a16="http://schemas.microsoft.com/office/drawing/2014/main" id="{FE5E8C48-D48D-FE44-A7E5-2668A4C3C68D}"/>
              </a:ext>
            </a:extLst>
          </p:cNvPr>
          <p:cNvSpPr txBox="1"/>
          <p:nvPr/>
        </p:nvSpPr>
        <p:spPr>
          <a:xfrm>
            <a:off x="4830491" y="5151522"/>
            <a:ext cx="1088760" cy="276999"/>
          </a:xfrm>
          <a:prstGeom prst="rect">
            <a:avLst/>
          </a:prstGeom>
          <a:noFill/>
        </p:spPr>
        <p:txBody>
          <a:bodyPr wrap="none" rtlCol="0">
            <a:spAutoFit/>
          </a:bodyPr>
          <a:lstStyle/>
          <a:p>
            <a:r>
              <a:rPr lang="en-US" altLang="ja-JP" sz="1200" err="1">
                <a:solidFill>
                  <a:schemeClr val="bg1">
                    <a:lumMod val="75000"/>
                  </a:schemeClr>
                </a:solidFill>
                <a:latin typeface="Meiryo" panose="020B0604030504040204" pitchFamily="34" charset="-128"/>
                <a:ea typeface="Meiryo" panose="020B0604030504040204" pitchFamily="34" charset="-128"/>
              </a:rPr>
              <a:t>Garoon</a:t>
            </a:r>
            <a:r>
              <a:rPr lang="en-US" altLang="ja-JP" sz="1200">
                <a:solidFill>
                  <a:schemeClr val="bg1">
                    <a:lumMod val="75000"/>
                  </a:schemeClr>
                </a:solidFill>
                <a:latin typeface="Meiryo" panose="020B0604030504040204" pitchFamily="34" charset="-128"/>
                <a:ea typeface="Meiryo" panose="020B0604030504040204" pitchFamily="34" charset="-128"/>
              </a:rPr>
              <a:t> </a:t>
            </a:r>
            <a:r>
              <a:rPr lang="ja-JP" altLang="en-US" sz="1200">
                <a:solidFill>
                  <a:schemeClr val="bg1">
                    <a:lumMod val="75000"/>
                  </a:schemeClr>
                </a:solidFill>
                <a:latin typeface="Meiryo" panose="020B0604030504040204" pitchFamily="34" charset="-128"/>
                <a:ea typeface="Meiryo" panose="020B0604030504040204" pitchFamily="34" charset="-128"/>
              </a:rPr>
              <a:t>連携</a:t>
            </a:r>
            <a:endParaRPr lang="en-US" altLang="ja-JP" sz="1200">
              <a:solidFill>
                <a:schemeClr val="bg1">
                  <a:lumMod val="75000"/>
                </a:schemeClr>
              </a:solidFill>
              <a:latin typeface="Meiryo" panose="020B0604030504040204" pitchFamily="34" charset="-128"/>
              <a:ea typeface="Meiryo" panose="020B0604030504040204" pitchFamily="34" charset="-128"/>
            </a:endParaRPr>
          </a:p>
        </p:txBody>
      </p:sp>
      <p:pic>
        <p:nvPicPr>
          <p:cNvPr id="49" name="グラフィックス 48" descr="バッジ: チェックマーク 1 単色塗りつぶし">
            <a:extLst>
              <a:ext uri="{FF2B5EF4-FFF2-40B4-BE49-F238E27FC236}">
                <a16:creationId xmlns:a16="http://schemas.microsoft.com/office/drawing/2014/main" id="{B6EE0FAB-45A2-5740-96D4-2F231B5870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5605" y="5163138"/>
            <a:ext cx="201021" cy="201021"/>
          </a:xfrm>
          <a:prstGeom prst="rect">
            <a:avLst/>
          </a:prstGeom>
        </p:spPr>
      </p:pic>
      <p:sp>
        <p:nvSpPr>
          <p:cNvPr id="50" name="テキスト ボックス 49">
            <a:extLst>
              <a:ext uri="{FF2B5EF4-FFF2-40B4-BE49-F238E27FC236}">
                <a16:creationId xmlns:a16="http://schemas.microsoft.com/office/drawing/2014/main" id="{99CB1DF6-7565-1B4E-B2A3-ED73491EB679}"/>
              </a:ext>
            </a:extLst>
          </p:cNvPr>
          <p:cNvSpPr txBox="1"/>
          <p:nvPr/>
        </p:nvSpPr>
        <p:spPr>
          <a:xfrm>
            <a:off x="4830491" y="5446779"/>
            <a:ext cx="1567801" cy="276999"/>
          </a:xfrm>
          <a:prstGeom prst="rect">
            <a:avLst/>
          </a:prstGeom>
          <a:noFill/>
        </p:spPr>
        <p:txBody>
          <a:bodyPr wrap="none" lIns="91440" tIns="45720" rIns="91440" bIns="45720" rtlCol="0" anchor="t">
            <a:spAutoFit/>
          </a:bodyPr>
          <a:lstStyle/>
          <a:p>
            <a:r>
              <a:rPr lang="en-US" altLang="ja-JP" sz="1200">
                <a:solidFill>
                  <a:schemeClr val="bg1">
                    <a:lumMod val="75000"/>
                  </a:schemeClr>
                </a:solidFill>
                <a:latin typeface="Meiryo"/>
                <a:ea typeface="Meiryo"/>
              </a:rPr>
              <a:t>Microsoft 365 </a:t>
            </a:r>
            <a:r>
              <a:rPr lang="ja-JP" altLang="en-US" sz="1200">
                <a:solidFill>
                  <a:schemeClr val="bg1">
                    <a:lumMod val="75000"/>
                  </a:schemeClr>
                </a:solidFill>
                <a:latin typeface="Meiryo"/>
                <a:ea typeface="Meiryo"/>
              </a:rPr>
              <a:t>連携</a:t>
            </a:r>
            <a:endParaRPr lang="en-US" altLang="ja-JP" sz="1200">
              <a:solidFill>
                <a:schemeClr val="bg1">
                  <a:lumMod val="75000"/>
                </a:schemeClr>
              </a:solidFill>
              <a:latin typeface="Meiryo"/>
              <a:ea typeface="Meiryo"/>
            </a:endParaRPr>
          </a:p>
        </p:txBody>
      </p:sp>
      <p:pic>
        <p:nvPicPr>
          <p:cNvPr id="51" name="グラフィックス 50" descr="バッジ: チェックマーク 1 単色塗りつぶし">
            <a:extLst>
              <a:ext uri="{FF2B5EF4-FFF2-40B4-BE49-F238E27FC236}">
                <a16:creationId xmlns:a16="http://schemas.microsoft.com/office/drawing/2014/main" id="{19644BC2-8916-174B-9066-4FC1BB6DC9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5605" y="5458395"/>
            <a:ext cx="201021" cy="201021"/>
          </a:xfrm>
          <a:prstGeom prst="rect">
            <a:avLst/>
          </a:prstGeom>
        </p:spPr>
      </p:pic>
      <p:sp>
        <p:nvSpPr>
          <p:cNvPr id="52" name="テキスト ボックス 51">
            <a:extLst>
              <a:ext uri="{FF2B5EF4-FFF2-40B4-BE49-F238E27FC236}">
                <a16:creationId xmlns:a16="http://schemas.microsoft.com/office/drawing/2014/main" id="{0D735B23-E93D-D74E-B1AA-6940352C3151}"/>
              </a:ext>
            </a:extLst>
          </p:cNvPr>
          <p:cNvSpPr txBox="1"/>
          <p:nvPr/>
        </p:nvSpPr>
        <p:spPr>
          <a:xfrm>
            <a:off x="4830491" y="5744371"/>
            <a:ext cx="2890535" cy="276999"/>
          </a:xfrm>
          <a:prstGeom prst="rect">
            <a:avLst/>
          </a:prstGeom>
          <a:noFill/>
        </p:spPr>
        <p:txBody>
          <a:bodyPr wrap="none" rtlCol="0">
            <a:spAutoFit/>
          </a:bodyPr>
          <a:lstStyle/>
          <a:p>
            <a:r>
              <a:rPr lang="ja-JP" altLang="en-US" sz="1200">
                <a:solidFill>
                  <a:schemeClr val="bg1">
                    <a:lumMod val="75000"/>
                  </a:schemeClr>
                </a:solidFill>
                <a:latin typeface="Meiryo" panose="020B0604030504040204" pitchFamily="34" charset="-128"/>
                <a:ea typeface="Meiryo" panose="020B0604030504040204" pitchFamily="34" charset="-128"/>
              </a:rPr>
              <a:t>通知</a:t>
            </a:r>
            <a:r>
              <a:rPr lang="ja-JP" altLang="en-US" sz="1050">
                <a:solidFill>
                  <a:schemeClr val="bg1">
                    <a:lumMod val="75000"/>
                  </a:schemeClr>
                </a:solidFill>
                <a:latin typeface="Meiryo" panose="020B0604030504040204" pitchFamily="34" charset="-128"/>
                <a:ea typeface="Meiryo" panose="020B0604030504040204" pitchFamily="34" charset="-128"/>
              </a:rPr>
              <a:t>（システム連携通知・テキスト通知）</a:t>
            </a:r>
            <a:endParaRPr lang="en-US" altLang="ja-JP" sz="1050">
              <a:solidFill>
                <a:schemeClr val="bg1">
                  <a:lumMod val="75000"/>
                </a:schemeClr>
              </a:solidFill>
              <a:latin typeface="Meiryo" panose="020B0604030504040204" pitchFamily="34" charset="-128"/>
              <a:ea typeface="Meiryo" panose="020B0604030504040204" pitchFamily="34" charset="-128"/>
            </a:endParaRPr>
          </a:p>
        </p:txBody>
      </p:sp>
      <p:pic>
        <p:nvPicPr>
          <p:cNvPr id="53" name="グラフィックス 52" descr="バッジ: チェックマーク 1 単色塗りつぶし">
            <a:extLst>
              <a:ext uri="{FF2B5EF4-FFF2-40B4-BE49-F238E27FC236}">
                <a16:creationId xmlns:a16="http://schemas.microsoft.com/office/drawing/2014/main" id="{C322A5CE-1880-B148-A9C0-F099D1D841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5605" y="5755987"/>
            <a:ext cx="201021" cy="201021"/>
          </a:xfrm>
          <a:prstGeom prst="rect">
            <a:avLst/>
          </a:prstGeom>
        </p:spPr>
      </p:pic>
      <p:sp>
        <p:nvSpPr>
          <p:cNvPr id="54" name="テキスト ボックス 53">
            <a:extLst>
              <a:ext uri="{FF2B5EF4-FFF2-40B4-BE49-F238E27FC236}">
                <a16:creationId xmlns:a16="http://schemas.microsoft.com/office/drawing/2014/main" id="{2FBB53A5-77ED-4E49-9238-FEBA2BCBA9EF}"/>
              </a:ext>
            </a:extLst>
          </p:cNvPr>
          <p:cNvSpPr txBox="1"/>
          <p:nvPr/>
        </p:nvSpPr>
        <p:spPr>
          <a:xfrm>
            <a:off x="8191720" y="1401663"/>
            <a:ext cx="1338828" cy="369332"/>
          </a:xfrm>
          <a:prstGeom prst="rect">
            <a:avLst/>
          </a:prstGeom>
          <a:noFill/>
        </p:spPr>
        <p:txBody>
          <a:bodyPr wrap="none" rtlCol="0">
            <a:spAutoFit/>
          </a:bodyPr>
          <a:lstStyle/>
          <a:p>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ベーシック</a:t>
            </a:r>
          </a:p>
        </p:txBody>
      </p:sp>
      <p:cxnSp>
        <p:nvCxnSpPr>
          <p:cNvPr id="55" name="直線コネクタ 54">
            <a:extLst>
              <a:ext uri="{FF2B5EF4-FFF2-40B4-BE49-F238E27FC236}">
                <a16:creationId xmlns:a16="http://schemas.microsoft.com/office/drawing/2014/main" id="{17720249-91DA-CB40-9A14-53187B39D2C8}"/>
              </a:ext>
            </a:extLst>
          </p:cNvPr>
          <p:cNvCxnSpPr>
            <a:cxnSpLocks/>
          </p:cNvCxnSpPr>
          <p:nvPr/>
        </p:nvCxnSpPr>
        <p:spPr>
          <a:xfrm>
            <a:off x="8191720" y="1907628"/>
            <a:ext cx="30063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75EE2C36-94AF-A848-A3E2-65124D5C0096}"/>
              </a:ext>
            </a:extLst>
          </p:cNvPr>
          <p:cNvSpPr txBox="1"/>
          <p:nvPr/>
        </p:nvSpPr>
        <p:spPr>
          <a:xfrm>
            <a:off x="8462332" y="2616343"/>
            <a:ext cx="2441694" cy="693267"/>
          </a:xfrm>
          <a:prstGeom prst="rect">
            <a:avLst/>
          </a:prstGeom>
          <a:noFill/>
        </p:spPr>
        <p:txBody>
          <a:bodyPr wrap="none" rtlCol="0">
            <a:spAutoFit/>
          </a:bodyPr>
          <a:lstStyle/>
          <a:p>
            <a:pPr algn="ctr">
              <a:lnSpc>
                <a:spcPct val="120000"/>
              </a:lnSpc>
            </a:pP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月額プランもご用意しています。</a:t>
            </a:r>
            <a:endParaRPr kumimoji="1" lang="en-US" altLang="ja-JP" sz="11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20000"/>
              </a:lnSpc>
            </a:pP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導入後、ベーシックからライトへの</a:t>
            </a:r>
            <a:endParaRPr kumimoji="1" lang="en-US" altLang="ja-JP" sz="11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20000"/>
              </a:lnSpc>
            </a:pP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ダウングレードはできません。</a:t>
            </a:r>
          </a:p>
        </p:txBody>
      </p:sp>
      <p:sp>
        <p:nvSpPr>
          <p:cNvPr id="57" name="テキスト ボックス 56">
            <a:extLst>
              <a:ext uri="{FF2B5EF4-FFF2-40B4-BE49-F238E27FC236}">
                <a16:creationId xmlns:a16="http://schemas.microsoft.com/office/drawing/2014/main" id="{6C658121-55DD-224C-9D18-7DC25C867EFD}"/>
              </a:ext>
            </a:extLst>
          </p:cNvPr>
          <p:cNvSpPr txBox="1"/>
          <p:nvPr/>
        </p:nvSpPr>
        <p:spPr>
          <a:xfrm>
            <a:off x="8372382" y="2093014"/>
            <a:ext cx="2648482" cy="461665"/>
          </a:xfrm>
          <a:prstGeom prst="rect">
            <a:avLst/>
          </a:prstGeom>
          <a:noFill/>
        </p:spPr>
        <p:txBody>
          <a:bodyPr wrap="none" rtlCol="0">
            <a:spAutoFit/>
          </a:bodyPr>
          <a:lstStyle/>
          <a:p>
            <a:pPr algn="ctr"/>
            <a:r>
              <a:rPr kumimoji="1" lang="en-US" altLang="ja-JP" sz="2400" b="1">
                <a:solidFill>
                  <a:schemeClr val="tx1">
                    <a:lumMod val="75000"/>
                    <a:lumOff val="25000"/>
                  </a:schemeClr>
                </a:solidFill>
                <a:latin typeface="Meiryo" panose="020B0604030504040204" pitchFamily="34" charset="-128"/>
                <a:ea typeface="Meiryo" panose="020B0604030504040204" pitchFamily="34" charset="-128"/>
              </a:rPr>
              <a:t>¥ 3,600</a:t>
            </a:r>
            <a:r>
              <a:rPr kumimoji="1" lang="en-US" altLang="ja-JP" sz="1100" b="1">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ユーザー（年額）</a:t>
            </a:r>
            <a:endParaRPr kumimoji="1" lang="ja-JP" altLang="en-US" sz="2400" b="1">
              <a:solidFill>
                <a:schemeClr val="tx1">
                  <a:lumMod val="75000"/>
                  <a:lumOff val="25000"/>
                </a:schemeClr>
              </a:solidFill>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DF34CC36-8BA4-6046-A4C0-66CD70748D91}"/>
              </a:ext>
            </a:extLst>
          </p:cNvPr>
          <p:cNvSpPr txBox="1"/>
          <p:nvPr/>
        </p:nvSpPr>
        <p:spPr>
          <a:xfrm>
            <a:off x="8418335" y="3693191"/>
            <a:ext cx="2789610"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FAQ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ボット（最大</a:t>
            </a:r>
            <a:r>
              <a:rPr lang="en-US" altLang="ja-JP" sz="1200">
                <a:solidFill>
                  <a:schemeClr val="tx1">
                    <a:lumMod val="75000"/>
                    <a:lumOff val="25000"/>
                  </a:schemeClr>
                </a:solidFill>
                <a:latin typeface="Meiryo" panose="020B0604030504040204" pitchFamily="34" charset="-128"/>
                <a:ea typeface="Meiryo" panose="020B0604030504040204" pitchFamily="34" charset="-128"/>
              </a:rPr>
              <a:t>5</a:t>
            </a:r>
            <a:r>
              <a:rPr lang="ja-JP" altLang="en-US" sz="1200">
                <a:solidFill>
                  <a:schemeClr val="tx1">
                    <a:lumMod val="75000"/>
                    <a:lumOff val="25000"/>
                  </a:schemeClr>
                </a:solidFill>
                <a:latin typeface="Meiryo" panose="020B0604030504040204" pitchFamily="34" charset="-128"/>
                <a:ea typeface="Meiryo" panose="020B0604030504040204" pitchFamily="34" charset="-128"/>
              </a:rPr>
              <a:t>個まで作成可能）</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59" name="グラフィックス 58" descr="バッジ: チェックマーク 1 単色塗りつぶし">
            <a:extLst>
              <a:ext uri="{FF2B5EF4-FFF2-40B4-BE49-F238E27FC236}">
                <a16:creationId xmlns:a16="http://schemas.microsoft.com/office/drawing/2014/main" id="{F138801F-78E9-494D-AA37-1CDDAA5779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3449" y="3704807"/>
            <a:ext cx="201021" cy="201021"/>
          </a:xfrm>
          <a:prstGeom prst="rect">
            <a:avLst/>
          </a:prstGeom>
        </p:spPr>
      </p:pic>
      <p:cxnSp>
        <p:nvCxnSpPr>
          <p:cNvPr id="60" name="直線コネクタ 59">
            <a:extLst>
              <a:ext uri="{FF2B5EF4-FFF2-40B4-BE49-F238E27FC236}">
                <a16:creationId xmlns:a16="http://schemas.microsoft.com/office/drawing/2014/main" id="{2D19E9B1-5960-3841-B0D7-E66B55F1FE8E}"/>
              </a:ext>
            </a:extLst>
          </p:cNvPr>
          <p:cNvCxnSpPr>
            <a:cxnSpLocks/>
          </p:cNvCxnSpPr>
          <p:nvPr/>
        </p:nvCxnSpPr>
        <p:spPr>
          <a:xfrm>
            <a:off x="8191720" y="3429000"/>
            <a:ext cx="300634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C1847258-CCFB-8C49-81C9-B673F7A78CF9}"/>
              </a:ext>
            </a:extLst>
          </p:cNvPr>
          <p:cNvSpPr txBox="1"/>
          <p:nvPr/>
        </p:nvSpPr>
        <p:spPr>
          <a:xfrm>
            <a:off x="8418335" y="3981993"/>
            <a:ext cx="1669111"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FAQ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ボット</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活用促進</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62" name="グラフィックス 61" descr="バッジ: チェックマーク 1 単色塗りつぶし">
            <a:extLst>
              <a:ext uri="{FF2B5EF4-FFF2-40B4-BE49-F238E27FC236}">
                <a16:creationId xmlns:a16="http://schemas.microsoft.com/office/drawing/2014/main" id="{40AF0785-C9AF-6845-A23B-2FD14E172D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3449" y="3993609"/>
            <a:ext cx="201021" cy="201021"/>
          </a:xfrm>
          <a:prstGeom prst="rect">
            <a:avLst/>
          </a:prstGeom>
        </p:spPr>
      </p:pic>
      <p:sp>
        <p:nvSpPr>
          <p:cNvPr id="63" name="テキスト ボックス 62">
            <a:extLst>
              <a:ext uri="{FF2B5EF4-FFF2-40B4-BE49-F238E27FC236}">
                <a16:creationId xmlns:a16="http://schemas.microsoft.com/office/drawing/2014/main" id="{AF201C38-906C-6F4E-8994-A8088C578316}"/>
              </a:ext>
            </a:extLst>
          </p:cNvPr>
          <p:cNvSpPr txBox="1"/>
          <p:nvPr/>
        </p:nvSpPr>
        <p:spPr>
          <a:xfrm>
            <a:off x="8418335" y="4277250"/>
            <a:ext cx="1261884" cy="276999"/>
          </a:xfrm>
          <a:prstGeom prst="rect">
            <a:avLst/>
          </a:prstGeom>
          <a:noFill/>
        </p:spPr>
        <p:txBody>
          <a:bodyPr wrap="none" rtlCol="0">
            <a:spAutoFit/>
          </a:bodyPr>
          <a:lstStyle/>
          <a:p>
            <a:r>
              <a:rPr lang="ja-JP" altLang="en-US" sz="1200">
                <a:solidFill>
                  <a:schemeClr val="tx1">
                    <a:lumMod val="75000"/>
                    <a:lumOff val="25000"/>
                  </a:schemeClr>
                </a:solidFill>
                <a:latin typeface="Meiryo" panose="020B0604030504040204" pitchFamily="34" charset="-128"/>
                <a:ea typeface="Meiryo" panose="020B0604030504040204" pitchFamily="34" charset="-128"/>
              </a:rPr>
              <a:t>ダッシュボード</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64" name="グラフィックス 63" descr="バッジ: チェックマーク 1 単色塗りつぶし">
            <a:extLst>
              <a:ext uri="{FF2B5EF4-FFF2-40B4-BE49-F238E27FC236}">
                <a16:creationId xmlns:a16="http://schemas.microsoft.com/office/drawing/2014/main" id="{F16A2359-4A3F-2D4D-80C3-E9F96F8955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3449" y="4288866"/>
            <a:ext cx="201021" cy="201021"/>
          </a:xfrm>
          <a:prstGeom prst="rect">
            <a:avLst/>
          </a:prstGeom>
        </p:spPr>
      </p:pic>
      <p:sp>
        <p:nvSpPr>
          <p:cNvPr id="65" name="テキスト ボックス 64">
            <a:extLst>
              <a:ext uri="{FF2B5EF4-FFF2-40B4-BE49-F238E27FC236}">
                <a16:creationId xmlns:a16="http://schemas.microsoft.com/office/drawing/2014/main" id="{A908C6F0-2B67-AF40-87F7-6F1260965322}"/>
              </a:ext>
            </a:extLst>
          </p:cNvPr>
          <p:cNvSpPr txBox="1"/>
          <p:nvPr/>
        </p:nvSpPr>
        <p:spPr>
          <a:xfrm>
            <a:off x="8418335" y="4574842"/>
            <a:ext cx="2175596"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LANSCOPE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クラウド版</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連携</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66" name="グラフィックス 65" descr="バッジ: チェックマーク 1 単色塗りつぶし">
            <a:extLst>
              <a:ext uri="{FF2B5EF4-FFF2-40B4-BE49-F238E27FC236}">
                <a16:creationId xmlns:a16="http://schemas.microsoft.com/office/drawing/2014/main" id="{4E563E16-424E-E149-ABD9-B236722FCE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3449" y="4586458"/>
            <a:ext cx="201021" cy="201021"/>
          </a:xfrm>
          <a:prstGeom prst="rect">
            <a:avLst/>
          </a:prstGeom>
        </p:spPr>
      </p:pic>
      <p:sp>
        <p:nvSpPr>
          <p:cNvPr id="67" name="テキスト ボックス 66">
            <a:extLst>
              <a:ext uri="{FF2B5EF4-FFF2-40B4-BE49-F238E27FC236}">
                <a16:creationId xmlns:a16="http://schemas.microsoft.com/office/drawing/2014/main" id="{548008DC-9AA2-D144-9415-7707CF218BCE}"/>
              </a:ext>
            </a:extLst>
          </p:cNvPr>
          <p:cNvSpPr txBox="1"/>
          <p:nvPr/>
        </p:nvSpPr>
        <p:spPr>
          <a:xfrm>
            <a:off x="8418335" y="4862720"/>
            <a:ext cx="1628972" cy="276999"/>
          </a:xfrm>
          <a:prstGeom prst="rect">
            <a:avLst/>
          </a:prstGeom>
          <a:noFill/>
        </p:spPr>
        <p:txBody>
          <a:bodyPr wrap="none" rtlCol="0">
            <a:spAutoFit/>
          </a:bodyPr>
          <a:lstStyle/>
          <a:p>
            <a:r>
              <a:rPr lang="en-US" altLang="ja-JP" sz="1200">
                <a:solidFill>
                  <a:schemeClr val="tx1">
                    <a:lumMod val="75000"/>
                    <a:lumOff val="25000"/>
                  </a:schemeClr>
                </a:solidFill>
                <a:latin typeface="Meiryo" panose="020B0604030504040204" pitchFamily="34" charset="-128"/>
                <a:ea typeface="Meiryo" panose="020B0604030504040204" pitchFamily="34" charset="-128"/>
              </a:rPr>
              <a:t>KING OF TIME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連携</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68" name="グラフィックス 67" descr="バッジ: チェックマーク 1 単色塗りつぶし">
            <a:extLst>
              <a:ext uri="{FF2B5EF4-FFF2-40B4-BE49-F238E27FC236}">
                <a16:creationId xmlns:a16="http://schemas.microsoft.com/office/drawing/2014/main" id="{E806B5DD-AD0C-DB47-B4C5-077C68DED2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3449" y="4874336"/>
            <a:ext cx="201021" cy="201021"/>
          </a:xfrm>
          <a:prstGeom prst="rect">
            <a:avLst/>
          </a:prstGeom>
        </p:spPr>
      </p:pic>
      <p:sp>
        <p:nvSpPr>
          <p:cNvPr id="69" name="テキスト ボックス 68">
            <a:extLst>
              <a:ext uri="{FF2B5EF4-FFF2-40B4-BE49-F238E27FC236}">
                <a16:creationId xmlns:a16="http://schemas.microsoft.com/office/drawing/2014/main" id="{420DF727-321A-D045-914A-6A9A20364867}"/>
              </a:ext>
            </a:extLst>
          </p:cNvPr>
          <p:cNvSpPr txBox="1"/>
          <p:nvPr/>
        </p:nvSpPr>
        <p:spPr>
          <a:xfrm>
            <a:off x="8418335" y="5151522"/>
            <a:ext cx="1088760" cy="276999"/>
          </a:xfrm>
          <a:prstGeom prst="rect">
            <a:avLst/>
          </a:prstGeom>
          <a:noFill/>
        </p:spPr>
        <p:txBody>
          <a:bodyPr wrap="none" rtlCol="0">
            <a:spAutoFit/>
          </a:bodyPr>
          <a:lstStyle/>
          <a:p>
            <a:r>
              <a:rPr lang="en-US" altLang="ja-JP" sz="1200" err="1">
                <a:solidFill>
                  <a:schemeClr val="tx1">
                    <a:lumMod val="75000"/>
                    <a:lumOff val="25000"/>
                  </a:schemeClr>
                </a:solidFill>
                <a:latin typeface="Meiryo" panose="020B0604030504040204" pitchFamily="34" charset="-128"/>
                <a:ea typeface="Meiryo" panose="020B0604030504040204" pitchFamily="34" charset="-128"/>
              </a:rPr>
              <a:t>Garoon</a:t>
            </a:r>
            <a:r>
              <a:rPr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lang="ja-JP" altLang="en-US" sz="1200">
                <a:solidFill>
                  <a:schemeClr val="tx1">
                    <a:lumMod val="75000"/>
                    <a:lumOff val="25000"/>
                  </a:schemeClr>
                </a:solidFill>
                <a:latin typeface="Meiryo" panose="020B0604030504040204" pitchFamily="34" charset="-128"/>
                <a:ea typeface="Meiryo" panose="020B0604030504040204" pitchFamily="34" charset="-128"/>
              </a:rPr>
              <a:t>連携</a:t>
            </a:r>
            <a:endParaRPr lang="en-US"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70" name="グラフィックス 69" descr="バッジ: チェックマーク 1 単色塗りつぶし">
            <a:extLst>
              <a:ext uri="{FF2B5EF4-FFF2-40B4-BE49-F238E27FC236}">
                <a16:creationId xmlns:a16="http://schemas.microsoft.com/office/drawing/2014/main" id="{433FA7E9-ED40-8E4B-B803-454B68B285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3449" y="5163138"/>
            <a:ext cx="201021" cy="201021"/>
          </a:xfrm>
          <a:prstGeom prst="rect">
            <a:avLst/>
          </a:prstGeom>
        </p:spPr>
      </p:pic>
      <p:sp>
        <p:nvSpPr>
          <p:cNvPr id="71" name="テキスト ボックス 70">
            <a:extLst>
              <a:ext uri="{FF2B5EF4-FFF2-40B4-BE49-F238E27FC236}">
                <a16:creationId xmlns:a16="http://schemas.microsoft.com/office/drawing/2014/main" id="{5BCB240B-1D4D-7742-BCCD-CACF94B6BF5B}"/>
              </a:ext>
            </a:extLst>
          </p:cNvPr>
          <p:cNvSpPr txBox="1"/>
          <p:nvPr/>
        </p:nvSpPr>
        <p:spPr>
          <a:xfrm>
            <a:off x="8418335" y="5446779"/>
            <a:ext cx="1567801" cy="276999"/>
          </a:xfrm>
          <a:prstGeom prst="rect">
            <a:avLst/>
          </a:prstGeom>
          <a:noFill/>
        </p:spPr>
        <p:txBody>
          <a:bodyPr wrap="none" lIns="91440" tIns="45720" rIns="91440" bIns="45720" rtlCol="0" anchor="t">
            <a:spAutoFit/>
          </a:bodyPr>
          <a:lstStyle/>
          <a:p>
            <a:r>
              <a:rPr lang="en-US" altLang="ja-JP" sz="1200">
                <a:solidFill>
                  <a:schemeClr val="tx1">
                    <a:lumMod val="75000"/>
                    <a:lumOff val="25000"/>
                  </a:schemeClr>
                </a:solidFill>
                <a:latin typeface="Meiryo"/>
                <a:ea typeface="Meiryo"/>
              </a:rPr>
              <a:t>Microsoft 365 </a:t>
            </a:r>
            <a:r>
              <a:rPr lang="ja-JP" altLang="en-US" sz="1200">
                <a:solidFill>
                  <a:schemeClr val="tx1">
                    <a:lumMod val="75000"/>
                    <a:lumOff val="25000"/>
                  </a:schemeClr>
                </a:solidFill>
                <a:latin typeface="Meiryo"/>
                <a:ea typeface="Meiryo"/>
              </a:rPr>
              <a:t>連携</a:t>
            </a:r>
            <a:endParaRPr lang="en-US" altLang="ja-JP" sz="1200">
              <a:solidFill>
                <a:schemeClr val="tx1">
                  <a:lumMod val="75000"/>
                  <a:lumOff val="25000"/>
                </a:schemeClr>
              </a:solidFill>
              <a:latin typeface="Meiryo"/>
              <a:ea typeface="Meiryo"/>
            </a:endParaRPr>
          </a:p>
        </p:txBody>
      </p:sp>
      <p:pic>
        <p:nvPicPr>
          <p:cNvPr id="72" name="グラフィックス 71" descr="バッジ: チェックマーク 1 単色塗りつぶし">
            <a:extLst>
              <a:ext uri="{FF2B5EF4-FFF2-40B4-BE49-F238E27FC236}">
                <a16:creationId xmlns:a16="http://schemas.microsoft.com/office/drawing/2014/main" id="{766E3577-24D9-7B43-A97C-D8415A0EF5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3449" y="5458395"/>
            <a:ext cx="201021" cy="201021"/>
          </a:xfrm>
          <a:prstGeom prst="rect">
            <a:avLst/>
          </a:prstGeom>
        </p:spPr>
      </p:pic>
      <p:sp>
        <p:nvSpPr>
          <p:cNvPr id="73" name="テキスト ボックス 72">
            <a:extLst>
              <a:ext uri="{FF2B5EF4-FFF2-40B4-BE49-F238E27FC236}">
                <a16:creationId xmlns:a16="http://schemas.microsoft.com/office/drawing/2014/main" id="{9B601194-66F8-8A49-8F09-228BDBF016A3}"/>
              </a:ext>
            </a:extLst>
          </p:cNvPr>
          <p:cNvSpPr txBox="1"/>
          <p:nvPr/>
        </p:nvSpPr>
        <p:spPr>
          <a:xfrm>
            <a:off x="8418335" y="5744371"/>
            <a:ext cx="2890535" cy="276999"/>
          </a:xfrm>
          <a:prstGeom prst="rect">
            <a:avLst/>
          </a:prstGeom>
          <a:noFill/>
        </p:spPr>
        <p:txBody>
          <a:bodyPr wrap="none" rtlCol="0">
            <a:spAutoFit/>
          </a:bodyPr>
          <a:lstStyle/>
          <a:p>
            <a:r>
              <a:rPr lang="ja-JP" altLang="en-US" sz="1200">
                <a:solidFill>
                  <a:schemeClr val="tx1">
                    <a:lumMod val="75000"/>
                    <a:lumOff val="25000"/>
                  </a:schemeClr>
                </a:solidFill>
                <a:latin typeface="Meiryo" panose="020B0604030504040204" pitchFamily="34" charset="-128"/>
                <a:ea typeface="Meiryo" panose="020B0604030504040204" pitchFamily="34" charset="-128"/>
              </a:rPr>
              <a:t>通知</a:t>
            </a:r>
            <a:r>
              <a:rPr lang="ja-JP" altLang="en-US" sz="1050">
                <a:solidFill>
                  <a:schemeClr val="tx1">
                    <a:lumMod val="75000"/>
                    <a:lumOff val="25000"/>
                  </a:schemeClr>
                </a:solidFill>
                <a:latin typeface="Meiryo" panose="020B0604030504040204" pitchFamily="34" charset="-128"/>
                <a:ea typeface="Meiryo" panose="020B0604030504040204" pitchFamily="34" charset="-128"/>
              </a:rPr>
              <a:t>（システム連携通知・テキスト通知）</a:t>
            </a:r>
            <a:endParaRPr lang="en-US" altLang="ja-JP" sz="105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74" name="グラフィックス 73" descr="バッジ: チェックマーク 1 単色塗りつぶし">
            <a:extLst>
              <a:ext uri="{FF2B5EF4-FFF2-40B4-BE49-F238E27FC236}">
                <a16:creationId xmlns:a16="http://schemas.microsoft.com/office/drawing/2014/main" id="{1FA0FB74-2780-264B-8824-D608775218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3449" y="5755987"/>
            <a:ext cx="201021" cy="201021"/>
          </a:xfrm>
          <a:prstGeom prst="rect">
            <a:avLst/>
          </a:prstGeom>
        </p:spPr>
      </p:pic>
      <p:sp>
        <p:nvSpPr>
          <p:cNvPr id="75" name="角丸四角形 74">
            <a:extLst>
              <a:ext uri="{FF2B5EF4-FFF2-40B4-BE49-F238E27FC236}">
                <a16:creationId xmlns:a16="http://schemas.microsoft.com/office/drawing/2014/main" id="{EAF137D2-F3A3-484D-98AF-77DA23EF9488}"/>
              </a:ext>
            </a:extLst>
          </p:cNvPr>
          <p:cNvSpPr/>
          <p:nvPr/>
        </p:nvSpPr>
        <p:spPr>
          <a:xfrm>
            <a:off x="2628508" y="5447885"/>
            <a:ext cx="554401" cy="2211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t>NEW</a:t>
            </a:r>
            <a:endParaRPr kumimoji="1" lang="ja-JP" altLang="en-US" sz="1100" b="1"/>
          </a:p>
        </p:txBody>
      </p:sp>
      <p:sp>
        <p:nvSpPr>
          <p:cNvPr id="76" name="角丸四角形 75">
            <a:extLst>
              <a:ext uri="{FF2B5EF4-FFF2-40B4-BE49-F238E27FC236}">
                <a16:creationId xmlns:a16="http://schemas.microsoft.com/office/drawing/2014/main" id="{AC309CC5-7FF2-E743-97A9-AE10A37EAF07}"/>
              </a:ext>
            </a:extLst>
          </p:cNvPr>
          <p:cNvSpPr/>
          <p:nvPr/>
        </p:nvSpPr>
        <p:spPr>
          <a:xfrm>
            <a:off x="9933237" y="5444355"/>
            <a:ext cx="554401" cy="2211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t>NEW</a:t>
            </a:r>
            <a:endParaRPr kumimoji="1" lang="ja-JP" altLang="en-US" sz="1100" b="1"/>
          </a:p>
        </p:txBody>
      </p:sp>
      <p:sp>
        <p:nvSpPr>
          <p:cNvPr id="77" name="テキスト ボックス 76">
            <a:extLst>
              <a:ext uri="{FF2B5EF4-FFF2-40B4-BE49-F238E27FC236}">
                <a16:creationId xmlns:a16="http://schemas.microsoft.com/office/drawing/2014/main" id="{D74EFD55-3D6E-7741-A9BC-B0BD0E8F75C9}"/>
              </a:ext>
            </a:extLst>
          </p:cNvPr>
          <p:cNvSpPr txBox="1"/>
          <p:nvPr/>
        </p:nvSpPr>
        <p:spPr>
          <a:xfrm>
            <a:off x="4651174" y="6332070"/>
            <a:ext cx="7000634" cy="230832"/>
          </a:xfrm>
          <a:prstGeom prst="rect">
            <a:avLst/>
          </a:prstGeom>
          <a:noFill/>
        </p:spPr>
        <p:txBody>
          <a:bodyPr wrap="none" rtlCol="0">
            <a:spAutoFit/>
          </a:bodyPr>
          <a:lstStyle/>
          <a:p>
            <a:pPr algn="r"/>
            <a:r>
              <a:rPr lang="en-US" altLang="ja-JP" sz="900">
                <a:solidFill>
                  <a:schemeClr val="tx1">
                    <a:lumMod val="75000"/>
                    <a:lumOff val="25000"/>
                  </a:schemeClr>
                </a:solidFill>
                <a:latin typeface="Meiryo" panose="020B0604030504040204" pitchFamily="34" charset="-128"/>
                <a:ea typeface="Meiryo" panose="020B0604030504040204" pitchFamily="34" charset="-128"/>
              </a:rPr>
              <a:t>※ 5</a:t>
            </a:r>
            <a:r>
              <a:rPr lang="ja-JP" altLang="en-US" sz="900">
                <a:solidFill>
                  <a:schemeClr val="tx1">
                    <a:lumMod val="75000"/>
                    <a:lumOff val="25000"/>
                  </a:schemeClr>
                </a:solidFill>
                <a:latin typeface="Meiryo" panose="020B0604030504040204" pitchFamily="34" charset="-128"/>
                <a:ea typeface="Meiryo" panose="020B0604030504040204" pitchFamily="34" charset="-128"/>
              </a:rPr>
              <a:t>ライセンスからお申し込み可能。ライトとベーシックの混在はできません。また</a:t>
            </a:r>
            <a:r>
              <a:rPr lang="en-US" altLang="ja-JP" sz="900">
                <a:solidFill>
                  <a:schemeClr val="tx1">
                    <a:lumMod val="75000"/>
                    <a:lumOff val="25000"/>
                  </a:schemeClr>
                </a:solidFill>
                <a:latin typeface="Meiryo" panose="020B0604030504040204" pitchFamily="34" charset="-128"/>
                <a:ea typeface="Meiryo" panose="020B0604030504040204" pitchFamily="34" charset="-128"/>
              </a:rPr>
              <a:t>1</a:t>
            </a:r>
            <a:r>
              <a:rPr lang="ja-JP" altLang="en-US" sz="900">
                <a:solidFill>
                  <a:schemeClr val="tx1">
                    <a:lumMod val="75000"/>
                    <a:lumOff val="25000"/>
                  </a:schemeClr>
                </a:solidFill>
                <a:latin typeface="Meiryo" panose="020B0604030504040204" pitchFamily="34" charset="-128"/>
                <a:ea typeface="Meiryo" panose="020B0604030504040204" pitchFamily="34" charset="-128"/>
              </a:rPr>
              <a:t>契約あたり</a:t>
            </a:r>
            <a:r>
              <a:rPr lang="en-US" altLang="ja-JP" sz="900">
                <a:solidFill>
                  <a:schemeClr val="tx1">
                    <a:lumMod val="75000"/>
                    <a:lumOff val="25000"/>
                  </a:schemeClr>
                </a:solidFill>
                <a:latin typeface="Meiryo" panose="020B0604030504040204" pitchFamily="34" charset="-128"/>
                <a:ea typeface="Meiryo" panose="020B0604030504040204" pitchFamily="34" charset="-128"/>
              </a:rPr>
              <a:t>30,000</a:t>
            </a:r>
            <a:r>
              <a:rPr lang="ja-JP" altLang="en-US" sz="900">
                <a:solidFill>
                  <a:schemeClr val="tx1">
                    <a:lumMod val="75000"/>
                    <a:lumOff val="25000"/>
                  </a:schemeClr>
                </a:solidFill>
                <a:latin typeface="Meiryo" panose="020B0604030504040204" pitchFamily="34" charset="-128"/>
                <a:ea typeface="Meiryo" panose="020B0604030504040204" pitchFamily="34" charset="-128"/>
              </a:rPr>
              <a:t>円の初期費用が必要です。</a:t>
            </a:r>
            <a:endParaRPr lang="en-US" altLang="ja-JP" sz="90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05756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B7F2F8A3-362C-431C-B0A4-36CFAC3E90EB}"/>
              </a:ext>
            </a:extLst>
          </p:cNvPr>
          <p:cNvSpPr/>
          <p:nvPr/>
        </p:nvSpPr>
        <p:spPr>
          <a:xfrm>
            <a:off x="9524" y="0"/>
            <a:ext cx="12182475" cy="1717300"/>
          </a:xfrm>
          <a:prstGeom prst="roundRect">
            <a:avLst>
              <a:gd name="adj" fmla="val 0"/>
            </a:avLst>
          </a:prstGeom>
          <a:solidFill>
            <a:srgbClr val="C0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テキスト プレースホルダー 2">
            <a:extLst>
              <a:ext uri="{FF2B5EF4-FFF2-40B4-BE49-F238E27FC236}">
                <a16:creationId xmlns:a16="http://schemas.microsoft.com/office/drawing/2014/main" id="{48C9F9A9-8BCA-3F4D-B929-F761A77A3021}"/>
              </a:ext>
            </a:extLst>
          </p:cNvPr>
          <p:cNvSpPr txBox="1">
            <a:spLocks/>
          </p:cNvSpPr>
          <p:nvPr/>
        </p:nvSpPr>
        <p:spPr>
          <a:xfrm>
            <a:off x="4497794" y="353931"/>
            <a:ext cx="7551331" cy="1052596"/>
          </a:xfrm>
          <a:prstGeom prst="rect">
            <a:avLst/>
          </a:prstGeom>
          <a:effectLst/>
        </p:spPr>
        <p:txBody>
          <a:bodyPr wrap="square" anchor="t" anchorCtr="0">
            <a:spAutoFit/>
          </a:bodyPr>
          <a:lstStyle>
            <a:lvl1pPr marL="0" indent="0" algn="l" defTabSz="914400" rtl="0" eaLnBrk="1" latinLnBrk="0" hangingPunct="1">
              <a:lnSpc>
                <a:spcPct val="140000"/>
              </a:lnSpc>
              <a:spcBef>
                <a:spcPts val="0"/>
              </a:spcBef>
              <a:buFont typeface="Arial" panose="020B0604020202020204" pitchFamily="34" charset="0"/>
              <a:buNone/>
              <a:defRPr kumimoji="1" sz="1600" kern="12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800" b="1">
                <a:solidFill>
                  <a:schemeClr val="bg1"/>
                </a:solidFill>
                <a:effectLst>
                  <a:glow rad="127000">
                    <a:srgbClr val="337D9C">
                      <a:alpha val="90000"/>
                    </a:srgbClr>
                  </a:glow>
                </a:effectLst>
              </a:rPr>
              <a:t>60</a:t>
            </a:r>
            <a:r>
              <a:rPr lang="ja-JP" altLang="en-US" sz="4800" b="1">
                <a:solidFill>
                  <a:schemeClr val="bg1"/>
                </a:solidFill>
                <a:effectLst>
                  <a:glow rad="127000">
                    <a:srgbClr val="337D9C">
                      <a:alpha val="90000"/>
                    </a:srgbClr>
                  </a:glow>
                </a:effectLst>
              </a:rPr>
              <a:t>日間無料体験版</a:t>
            </a:r>
            <a:r>
              <a:rPr lang="en-US" altLang="ja-JP" sz="4800" b="1">
                <a:solidFill>
                  <a:schemeClr val="bg1"/>
                </a:solidFill>
                <a:effectLst>
                  <a:glow rad="127000">
                    <a:srgbClr val="337D9C">
                      <a:alpha val="90000"/>
                    </a:srgbClr>
                  </a:glow>
                </a:effectLst>
              </a:rPr>
              <a:t> </a:t>
            </a:r>
            <a:r>
              <a:rPr lang="ja-JP" altLang="en-US" sz="3600" b="1">
                <a:solidFill>
                  <a:schemeClr val="bg1"/>
                </a:solidFill>
                <a:effectLst>
                  <a:glow rad="127000">
                    <a:srgbClr val="337D9C">
                      <a:alpha val="90000"/>
                    </a:srgbClr>
                  </a:glow>
                </a:effectLst>
              </a:rPr>
              <a:t>受付中</a:t>
            </a:r>
            <a:endParaRPr lang="ja-JP" altLang="en-US" sz="4800" b="1">
              <a:solidFill>
                <a:schemeClr val="bg1"/>
              </a:solidFill>
              <a:effectLst>
                <a:glow rad="127000">
                  <a:srgbClr val="337D9C">
                    <a:alpha val="90000"/>
                  </a:srgbClr>
                </a:glow>
              </a:effectLst>
            </a:endParaRPr>
          </a:p>
        </p:txBody>
      </p:sp>
      <p:sp>
        <p:nvSpPr>
          <p:cNvPr id="8" name="テキスト ボックス 7">
            <a:extLst>
              <a:ext uri="{FF2B5EF4-FFF2-40B4-BE49-F238E27FC236}">
                <a16:creationId xmlns:a16="http://schemas.microsoft.com/office/drawing/2014/main" id="{B1F3B691-650A-4D46-8B95-1B73ACAC9AD0}"/>
              </a:ext>
            </a:extLst>
          </p:cNvPr>
          <p:cNvSpPr txBox="1"/>
          <p:nvPr/>
        </p:nvSpPr>
        <p:spPr>
          <a:xfrm>
            <a:off x="354419" y="2520570"/>
            <a:ext cx="11189881" cy="888705"/>
          </a:xfrm>
          <a:prstGeom prst="rect">
            <a:avLst/>
          </a:prstGeom>
          <a:noFill/>
        </p:spPr>
        <p:txBody>
          <a:bodyPr wrap="square" rtlCol="0">
            <a:spAutoFit/>
          </a:bodyPr>
          <a:lstStyle/>
          <a:p>
            <a:pPr lvl="0" defTabSz="914400" fontAlgn="base">
              <a:lnSpc>
                <a:spcPct val="150000"/>
              </a:lnSpc>
              <a:spcBef>
                <a:spcPct val="20000"/>
              </a:spcBef>
              <a:spcAft>
                <a:spcPct val="0"/>
              </a:spcAft>
              <a:defRPr/>
            </a:pPr>
            <a:r>
              <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無料体験版は</a:t>
            </a:r>
            <a:r>
              <a:rPr lang="ja-JP" altLang="en-US" b="1">
                <a:solidFill>
                  <a:srgbClr val="008CC9"/>
                </a:solidFill>
                <a:latin typeface="メイリオ" panose="020B0604030504040204" pitchFamily="50" charset="-128"/>
                <a:ea typeface="メイリオ" panose="020B0604030504040204" pitchFamily="50" charset="-128"/>
                <a:cs typeface="メイリオ" panose="020B0604030504040204" pitchFamily="50" charset="-128"/>
              </a:rPr>
              <a:t>全ての機能</a:t>
            </a:r>
            <a:r>
              <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を利用可能で</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ユーザーまで）　</a:t>
            </a:r>
            <a:r>
              <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使い方や運用のご支援を製品専任スタッフが行います。また気に入れば、無料体験版のデータをそのまま</a:t>
            </a:r>
            <a:r>
              <a:rPr lang="ja-JP" altLang="en-US" b="1">
                <a:solidFill>
                  <a:srgbClr val="008CC9"/>
                </a:solidFill>
                <a:latin typeface="メイリオ" panose="020B0604030504040204" pitchFamily="50" charset="-128"/>
                <a:ea typeface="メイリオ" panose="020B0604030504040204" pitchFamily="50" charset="-128"/>
              </a:rPr>
              <a:t>製品版へ移行</a:t>
            </a:r>
            <a:r>
              <a:rPr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も可能です。</a:t>
            </a:r>
            <a:endParaRPr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CE5424A6-A0B9-481B-AA65-FD80DAFEE5DB}"/>
              </a:ext>
            </a:extLst>
          </p:cNvPr>
          <p:cNvSpPr/>
          <p:nvPr/>
        </p:nvSpPr>
        <p:spPr>
          <a:xfrm>
            <a:off x="0" y="1717300"/>
            <a:ext cx="12192000" cy="650005"/>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8EE7642-A08E-A547-A645-2814AC035E90}"/>
              </a:ext>
            </a:extLst>
          </p:cNvPr>
          <p:cNvSpPr txBox="1"/>
          <p:nvPr/>
        </p:nvSpPr>
        <p:spPr>
          <a:xfrm>
            <a:off x="344721" y="1813076"/>
            <a:ext cx="11732979" cy="446276"/>
          </a:xfrm>
          <a:prstGeom prst="rect">
            <a:avLst/>
          </a:prstGeom>
          <a:noFill/>
        </p:spPr>
        <p:txBody>
          <a:bodyPr wrap="square" rtlCol="0">
            <a:spAutoFit/>
          </a:bodyPr>
          <a:lstStyle/>
          <a:p>
            <a:pPr marL="342900" lvl="0" indent="-342900" defTabSz="914400" fontAlgn="base">
              <a:lnSpc>
                <a:spcPct val="120000"/>
              </a:lnSpc>
              <a:spcBef>
                <a:spcPct val="20000"/>
              </a:spcBef>
              <a:spcAft>
                <a:spcPct val="0"/>
              </a:spcAft>
              <a:defRPr/>
            </a:pPr>
            <a:r>
              <a:rPr lang="ja-JP" altLang="en-US" sz="2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初期設定は最短</a:t>
            </a:r>
            <a:r>
              <a:rPr lang="en-US" altLang="ja-JP" sz="2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分で完了、</a:t>
            </a:r>
            <a:r>
              <a:rPr lang="en-US" altLang="ja-JP" sz="2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2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日間しっかり試験運用が可能</a:t>
            </a:r>
            <a:endParaRPr lang="en-US" altLang="ja-JP" sz="2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426ADDE6-BACB-4D2B-BBA2-5BF8AE96C6F5}"/>
              </a:ext>
            </a:extLst>
          </p:cNvPr>
          <p:cNvSpPr txBox="1"/>
          <p:nvPr/>
        </p:nvSpPr>
        <p:spPr>
          <a:xfrm>
            <a:off x="5573373" y="5596638"/>
            <a:ext cx="2276898" cy="340093"/>
          </a:xfrm>
          <a:prstGeom prst="rect">
            <a:avLst/>
          </a:prstGeom>
          <a:noFill/>
        </p:spPr>
        <p:txBody>
          <a:bodyPr wrap="square" rtlCol="0">
            <a:spAutoFit/>
          </a:bodyPr>
          <a:lstStyle/>
          <a:p>
            <a:pPr marL="342900" lvl="0" indent="-342900" defTabSz="914400" fontAlgn="base">
              <a:lnSpc>
                <a:spcPct val="120000"/>
              </a:lnSpc>
              <a:spcBef>
                <a:spcPct val="20000"/>
              </a:spcBef>
              <a:spcAft>
                <a:spcPct val="0"/>
              </a:spcAft>
              <a:defRPr/>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hlinkClick r:id="rId3"/>
              </a:rPr>
              <a:t>product@motex.co.jp</a:t>
            </a:r>
            <a:endParaRPr lang="en-US" altLang="ja-JP"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四角形: 角を丸くする 18">
            <a:hlinkClick r:id="rId4"/>
            <a:extLst>
              <a:ext uri="{FF2B5EF4-FFF2-40B4-BE49-F238E27FC236}">
                <a16:creationId xmlns:a16="http://schemas.microsoft.com/office/drawing/2014/main" id="{ACF868F8-0293-471F-908B-31A86849EF92}"/>
              </a:ext>
            </a:extLst>
          </p:cNvPr>
          <p:cNvSpPr/>
          <p:nvPr/>
        </p:nvSpPr>
        <p:spPr>
          <a:xfrm>
            <a:off x="542924" y="3672535"/>
            <a:ext cx="8217027" cy="1040644"/>
          </a:xfrm>
          <a:prstGeom prst="roundRect">
            <a:avLst>
              <a:gd name="adj" fmla="val 109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684000" bIns="45720" rtlCol="0" anchor="ctr"/>
          <a:lstStyle/>
          <a:p>
            <a:pPr algn="ctr">
              <a:lnSpc>
                <a:spcPct val="140000"/>
              </a:lnSpc>
            </a:pPr>
            <a:r>
              <a:rPr kumimoji="1" lang="en-US" altLang="ja-JP" sz="2400" b="1">
                <a:latin typeface="メイリオ" panose="020B0604030504040204" pitchFamily="50" charset="-128"/>
                <a:ea typeface="メイリオ" panose="020B0604030504040204" pitchFamily="50" charset="-128"/>
              </a:rPr>
              <a:t>60</a:t>
            </a:r>
            <a:r>
              <a:rPr kumimoji="1" lang="ja-JP" altLang="en-US" sz="2400" b="1">
                <a:latin typeface="メイリオ" panose="020B0604030504040204" pitchFamily="50" charset="-128"/>
                <a:ea typeface="メイリオ" panose="020B0604030504040204" pitchFamily="50" charset="-128"/>
              </a:rPr>
              <a:t>日間無料体験の</a:t>
            </a:r>
            <a:r>
              <a:rPr kumimoji="1" lang="ja-JP" altLang="en-US" sz="2400" b="1">
                <a:solidFill>
                  <a:schemeClr val="bg1"/>
                </a:solidFill>
                <a:latin typeface="メイリオ" panose="020B0604030504040204" pitchFamily="50" charset="-128"/>
                <a:ea typeface="メイリオ" panose="020B0604030504040204" pitchFamily="50" charset="-128"/>
              </a:rPr>
              <a:t>お申込みはこちら</a:t>
            </a:r>
            <a:r>
              <a:rPr kumimoji="1" lang="en-US" altLang="ja-JP" sz="1400">
                <a:latin typeface="メイリオ" panose="020B0604030504040204" pitchFamily="50" charset="-128"/>
                <a:ea typeface="メイリオ" panose="020B0604030504040204" pitchFamily="50" charset="-128"/>
              </a:rPr>
              <a:t>https://go.motex.co.jp/l/320351/2018-11-22/21kdt6?PM</a:t>
            </a:r>
            <a:endParaRPr lang="en-US" altLang="ja-JP" sz="2400" b="1" u="sng">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8E559ED4-9A7F-4E1B-837B-AC6BB8B02988}"/>
              </a:ext>
            </a:extLst>
          </p:cNvPr>
          <p:cNvSpPr/>
          <p:nvPr/>
        </p:nvSpPr>
        <p:spPr>
          <a:xfrm>
            <a:off x="4449845" y="5605284"/>
            <a:ext cx="1014471" cy="307777"/>
          </a:xfrm>
          <a:prstGeom prst="round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a:solidFill>
                  <a:schemeClr val="tx1">
                    <a:lumMod val="65000"/>
                    <a:lumOff val="35000"/>
                  </a:schemeClr>
                </a:solidFill>
                <a:latin typeface="メイリオ" panose="020B0604030504040204" pitchFamily="50" charset="-128"/>
                <a:ea typeface="メイリオ" panose="020B0604030504040204" pitchFamily="50" charset="-128"/>
              </a:rPr>
              <a:t>E-mail</a:t>
            </a:r>
            <a:endParaRPr kumimoji="1" lang="ja-JP" altLang="en-US" sz="130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33CFFB8-7B90-4E77-AE63-8AC6D2ED3CC9}"/>
              </a:ext>
            </a:extLst>
          </p:cNvPr>
          <p:cNvPicPr>
            <a:picLocks noChangeAspect="1"/>
          </p:cNvPicPr>
          <p:nvPr/>
        </p:nvPicPr>
        <p:blipFill>
          <a:blip r:embed="rId5"/>
          <a:stretch>
            <a:fillRect/>
          </a:stretch>
        </p:blipFill>
        <p:spPr>
          <a:xfrm>
            <a:off x="9501467" y="3131931"/>
            <a:ext cx="2083198" cy="1682085"/>
          </a:xfrm>
          <a:prstGeom prst="rect">
            <a:avLst/>
          </a:prstGeom>
        </p:spPr>
      </p:pic>
      <p:grpSp>
        <p:nvGrpSpPr>
          <p:cNvPr id="17" name="グループ化 16">
            <a:extLst>
              <a:ext uri="{FF2B5EF4-FFF2-40B4-BE49-F238E27FC236}">
                <a16:creationId xmlns:a16="http://schemas.microsoft.com/office/drawing/2014/main" id="{B26BB9FC-3927-45F8-A799-F276369C4DF6}"/>
              </a:ext>
            </a:extLst>
          </p:cNvPr>
          <p:cNvGrpSpPr/>
          <p:nvPr/>
        </p:nvGrpSpPr>
        <p:grpSpPr>
          <a:xfrm>
            <a:off x="542925" y="425979"/>
            <a:ext cx="3583012" cy="847454"/>
            <a:chOff x="659416" y="4361642"/>
            <a:chExt cx="3019560" cy="714185"/>
          </a:xfrm>
        </p:grpSpPr>
        <p:pic>
          <p:nvPicPr>
            <p:cNvPr id="18" name="図 17">
              <a:extLst>
                <a:ext uri="{FF2B5EF4-FFF2-40B4-BE49-F238E27FC236}">
                  <a16:creationId xmlns:a16="http://schemas.microsoft.com/office/drawing/2014/main" id="{543B66E9-9E52-410F-A86A-264E05F31C3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59416" y="4415174"/>
              <a:ext cx="3019560" cy="660653"/>
            </a:xfrm>
            <a:prstGeom prst="rect">
              <a:avLst/>
            </a:prstGeom>
          </p:spPr>
        </p:pic>
        <p:sp>
          <p:nvSpPr>
            <p:cNvPr id="21" name="テキスト プレースホルダー 3">
              <a:extLst>
                <a:ext uri="{FF2B5EF4-FFF2-40B4-BE49-F238E27FC236}">
                  <a16:creationId xmlns:a16="http://schemas.microsoft.com/office/drawing/2014/main" id="{320E108D-20D7-47C0-B8B7-EB5C36036101}"/>
                </a:ext>
              </a:extLst>
            </p:cNvPr>
            <p:cNvSpPr txBox="1">
              <a:spLocks/>
            </p:cNvSpPr>
            <p:nvPr/>
          </p:nvSpPr>
          <p:spPr>
            <a:xfrm>
              <a:off x="1518699" y="4361642"/>
              <a:ext cx="2160277" cy="209770"/>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100">
                  <a:solidFill>
                    <a:schemeClr val="tx1">
                      <a:lumMod val="65000"/>
                      <a:lumOff val="35000"/>
                    </a:schemeClr>
                  </a:solidFill>
                </a:rPr>
                <a:t>シ ン ク ピ ッ ト</a:t>
              </a:r>
            </a:p>
          </p:txBody>
        </p:sp>
      </p:grpSp>
      <p:cxnSp>
        <p:nvCxnSpPr>
          <p:cNvPr id="27" name="直線コネクタ 26">
            <a:extLst>
              <a:ext uri="{FF2B5EF4-FFF2-40B4-BE49-F238E27FC236}">
                <a16:creationId xmlns:a16="http://schemas.microsoft.com/office/drawing/2014/main" id="{22B633FF-D67A-41B7-B7AC-F16BB7B5C9CD}"/>
              </a:ext>
            </a:extLst>
          </p:cNvPr>
          <p:cNvCxnSpPr>
            <a:cxnSpLocks/>
          </p:cNvCxnSpPr>
          <p:nvPr/>
        </p:nvCxnSpPr>
        <p:spPr>
          <a:xfrm>
            <a:off x="1102759" y="5258039"/>
            <a:ext cx="9986481"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15AE369F-6D7A-433A-8E2F-55FB9C02D0A3}"/>
              </a:ext>
            </a:extLst>
          </p:cNvPr>
          <p:cNvSpPr txBox="1"/>
          <p:nvPr/>
        </p:nvSpPr>
        <p:spPr>
          <a:xfrm>
            <a:off x="4125937" y="6036670"/>
            <a:ext cx="3688440" cy="346249"/>
          </a:xfrm>
          <a:prstGeom prst="rect">
            <a:avLst/>
          </a:prstGeom>
          <a:noFill/>
        </p:spPr>
        <p:txBody>
          <a:bodyPr wrap="square" rtlCol="0">
            <a:spAutoFit/>
          </a:bodyPr>
          <a:lstStyle/>
          <a:p>
            <a:pPr lvl="0" algn="ctr" defTabSz="914400" fontAlgn="base">
              <a:lnSpc>
                <a:spcPct val="150000"/>
              </a:lnSpc>
              <a:spcBef>
                <a:spcPct val="20000"/>
              </a:spcBef>
              <a:spcAft>
                <a:spcPct val="0"/>
              </a:spcAft>
              <a:defRPr/>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お気軽にお問い合わせください。</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7F746961-8E0B-4CF0-8C15-F2F5B6F400E7}"/>
              </a:ext>
            </a:extLst>
          </p:cNvPr>
          <p:cNvSpPr/>
          <p:nvPr/>
        </p:nvSpPr>
        <p:spPr>
          <a:xfrm>
            <a:off x="4350823" y="5115239"/>
            <a:ext cx="3490351" cy="307777"/>
          </a:xfrm>
          <a:prstGeom prst="rect">
            <a:avLst/>
          </a:prstGeom>
          <a:solidFill>
            <a:schemeClr val="bg1"/>
          </a:solidFill>
        </p:spPr>
        <p:txBody>
          <a:bodyPr wrap="square">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無料体験版についてのお問い合わせ先</a:t>
            </a:r>
          </a:p>
        </p:txBody>
      </p:sp>
      <p:pic>
        <p:nvPicPr>
          <p:cNvPr id="11" name="図 10">
            <a:extLst>
              <a:ext uri="{FF2B5EF4-FFF2-40B4-BE49-F238E27FC236}">
                <a16:creationId xmlns:a16="http://schemas.microsoft.com/office/drawing/2014/main" id="{8B1DDCB8-C5F5-4B47-9445-B0FAB649D63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775780" y="3742851"/>
            <a:ext cx="888706" cy="888706"/>
          </a:xfrm>
          <a:prstGeom prst="rect">
            <a:avLst/>
          </a:prstGeom>
        </p:spPr>
      </p:pic>
    </p:spTree>
    <p:extLst>
      <p:ext uri="{BB962C8B-B14F-4D97-AF65-F5344CB8AC3E}">
        <p14:creationId xmlns:p14="http://schemas.microsoft.com/office/powerpoint/2010/main" val="275013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01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ACA395C-C569-489A-8122-324701FBBEE1}"/>
              </a:ext>
            </a:extLst>
          </p:cNvPr>
          <p:cNvSpPr>
            <a:spLocks noGrp="1"/>
          </p:cNvSpPr>
          <p:nvPr>
            <p:ph type="body" sz="quarter" idx="15"/>
          </p:nvPr>
        </p:nvSpPr>
        <p:spPr>
          <a:xfrm>
            <a:off x="413588" y="258658"/>
            <a:ext cx="11074573" cy="291618"/>
          </a:xfrm>
        </p:spPr>
        <p:txBody>
          <a:bodyPr/>
          <a:lstStyle/>
          <a:p>
            <a:r>
              <a:rPr lang="ja-JP" altLang="en-US">
                <a:latin typeface="メイリオ" panose="020B0604030504040204" pitchFamily="50" charset="-128"/>
                <a:ea typeface="メイリオ" panose="020B0604030504040204" pitchFamily="50" charset="-128"/>
              </a:rPr>
              <a:t>クラウドサービスの利用状況</a:t>
            </a:r>
          </a:p>
        </p:txBody>
      </p:sp>
      <p:sp>
        <p:nvSpPr>
          <p:cNvPr id="21" name="テキスト プレースホルダー 1">
            <a:extLst>
              <a:ext uri="{FF2B5EF4-FFF2-40B4-BE49-F238E27FC236}">
                <a16:creationId xmlns:a16="http://schemas.microsoft.com/office/drawing/2014/main" id="{EA65D932-9C99-234F-96E6-FBF0AE4158B8}"/>
              </a:ext>
            </a:extLst>
          </p:cNvPr>
          <p:cNvSpPr>
            <a:spLocks noGrp="1"/>
          </p:cNvSpPr>
          <p:nvPr>
            <p:ph type="body" sz="quarter" idx="11"/>
          </p:nvPr>
        </p:nvSpPr>
        <p:spPr>
          <a:xfrm>
            <a:off x="263132" y="690627"/>
            <a:ext cx="11665736" cy="492443"/>
          </a:xfrm>
        </p:spPr>
        <p:txBody>
          <a:bodyPr/>
          <a:lstStyle/>
          <a:p>
            <a:r>
              <a:rPr lang="ja-JP" altLang="en-US" sz="2000" b="1"/>
              <a:t>全体の</a:t>
            </a:r>
            <a:r>
              <a:rPr lang="en-US" altLang="ja-JP" sz="2000" b="1"/>
              <a:t> </a:t>
            </a:r>
            <a:r>
              <a:rPr lang="en-US" altLang="ja-JP" sz="2000" b="1">
                <a:solidFill>
                  <a:srgbClr val="138CC9"/>
                </a:solidFill>
              </a:rPr>
              <a:t>7</a:t>
            </a:r>
            <a:r>
              <a:rPr lang="ja-JP" altLang="en-US" sz="2000" b="1">
                <a:solidFill>
                  <a:srgbClr val="138CC9"/>
                </a:solidFill>
              </a:rPr>
              <a:t>割</a:t>
            </a:r>
            <a:r>
              <a:rPr lang="en-US" altLang="ja-JP" sz="2000" b="1">
                <a:solidFill>
                  <a:srgbClr val="138CC9"/>
                </a:solidFill>
              </a:rPr>
              <a:t> </a:t>
            </a:r>
            <a:r>
              <a:rPr lang="ja-JP" altLang="en-US" sz="2000" b="1"/>
              <a:t>近く進んでいるが、秘密情報への対策は</a:t>
            </a:r>
            <a:r>
              <a:rPr lang="en-US" altLang="ja-JP" sz="2000" b="1"/>
              <a:t> </a:t>
            </a:r>
            <a:r>
              <a:rPr lang="en-US" altLang="ja-JP" sz="2000" b="1">
                <a:solidFill>
                  <a:srgbClr val="FF7C79"/>
                </a:solidFill>
              </a:rPr>
              <a:t>8</a:t>
            </a:r>
            <a:r>
              <a:rPr lang="ja-JP" altLang="en-US" sz="2000" b="1">
                <a:solidFill>
                  <a:srgbClr val="FF7C79"/>
                </a:solidFill>
              </a:rPr>
              <a:t>割</a:t>
            </a:r>
            <a:r>
              <a:rPr lang="en-US" altLang="ja-JP" sz="2000" b="1">
                <a:solidFill>
                  <a:srgbClr val="FF7C79"/>
                </a:solidFill>
              </a:rPr>
              <a:t> </a:t>
            </a:r>
            <a:r>
              <a:rPr lang="ja-JP" altLang="en-US" sz="2000" b="1"/>
              <a:t>以上の企業で未導入</a:t>
            </a:r>
          </a:p>
        </p:txBody>
      </p:sp>
      <p:graphicFrame>
        <p:nvGraphicFramePr>
          <p:cNvPr id="5" name="グラフ 4">
            <a:extLst>
              <a:ext uri="{FF2B5EF4-FFF2-40B4-BE49-F238E27FC236}">
                <a16:creationId xmlns:a16="http://schemas.microsoft.com/office/drawing/2014/main" id="{E3F00F64-8385-FD4D-BD8F-48BA17683C3B}"/>
              </a:ext>
            </a:extLst>
          </p:cNvPr>
          <p:cNvGraphicFramePr/>
          <p:nvPr>
            <p:extLst>
              <p:ext uri="{D42A27DB-BD31-4B8C-83A1-F6EECF244321}">
                <p14:modId xmlns:p14="http://schemas.microsoft.com/office/powerpoint/2010/main" val="3611414942"/>
              </p:ext>
            </p:extLst>
          </p:nvPr>
        </p:nvGraphicFramePr>
        <p:xfrm>
          <a:off x="302770" y="1905434"/>
          <a:ext cx="5793230" cy="3691873"/>
        </p:xfrm>
        <a:graphic>
          <a:graphicData uri="http://schemas.openxmlformats.org/drawingml/2006/chart">
            <c:chart xmlns:c="http://schemas.openxmlformats.org/drawingml/2006/chart" xmlns:r="http://schemas.openxmlformats.org/officeDocument/2006/relationships" r:id="rId3"/>
          </a:graphicData>
        </a:graphic>
      </p:graphicFrame>
      <p:sp>
        <p:nvSpPr>
          <p:cNvPr id="6" name="角丸四角形 5">
            <a:extLst>
              <a:ext uri="{FF2B5EF4-FFF2-40B4-BE49-F238E27FC236}">
                <a16:creationId xmlns:a16="http://schemas.microsoft.com/office/drawing/2014/main" id="{6E4FB842-311B-1E4E-8295-ECE2E56C1F02}"/>
              </a:ext>
            </a:extLst>
          </p:cNvPr>
          <p:cNvSpPr/>
          <p:nvPr/>
        </p:nvSpPr>
        <p:spPr>
          <a:xfrm>
            <a:off x="1216198" y="2370972"/>
            <a:ext cx="3139807" cy="343937"/>
          </a:xfrm>
          <a:prstGeom prst="roundRect">
            <a:avLst>
              <a:gd name="adj" fmla="val 9121"/>
            </a:avLst>
          </a:prstGeom>
          <a:noFill/>
          <a:ln w="254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8B146C8D-9116-BF4C-A8BC-8DF8982F6E82}"/>
              </a:ext>
            </a:extLst>
          </p:cNvPr>
          <p:cNvSpPr/>
          <p:nvPr/>
        </p:nvSpPr>
        <p:spPr>
          <a:xfrm>
            <a:off x="1219842" y="3186138"/>
            <a:ext cx="2952520" cy="343937"/>
          </a:xfrm>
          <a:prstGeom prst="roundRect">
            <a:avLst>
              <a:gd name="adj" fmla="val 9121"/>
            </a:avLst>
          </a:prstGeom>
          <a:noFill/>
          <a:ln w="254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8" name="角丸四角形 7">
            <a:extLst>
              <a:ext uri="{FF2B5EF4-FFF2-40B4-BE49-F238E27FC236}">
                <a16:creationId xmlns:a16="http://schemas.microsoft.com/office/drawing/2014/main" id="{1D604808-1CB2-E64F-84AB-11D8E561C3B8}"/>
              </a:ext>
            </a:extLst>
          </p:cNvPr>
          <p:cNvSpPr/>
          <p:nvPr/>
        </p:nvSpPr>
        <p:spPr>
          <a:xfrm>
            <a:off x="1216198" y="4016595"/>
            <a:ext cx="2685062" cy="345138"/>
          </a:xfrm>
          <a:prstGeom prst="roundRect">
            <a:avLst>
              <a:gd name="adj" fmla="val 9121"/>
            </a:avLst>
          </a:prstGeom>
          <a:noFill/>
          <a:ln w="254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400">
              <a:solidFill>
                <a:prstClr val="black"/>
              </a:solidFill>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D1F65451-EC15-A549-A0DB-409637E67290}"/>
              </a:ext>
            </a:extLst>
          </p:cNvPr>
          <p:cNvSpPr/>
          <p:nvPr/>
        </p:nvSpPr>
        <p:spPr>
          <a:xfrm>
            <a:off x="3708544" y="2108012"/>
            <a:ext cx="650208" cy="262467"/>
          </a:xfrm>
          <a:prstGeom prst="roundRect">
            <a:avLst>
              <a:gd name="adj" fmla="val 14285"/>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en-US" altLang="ja-JP" sz="1100" b="1">
                <a:latin typeface="メイリオ" panose="020B0604030504040204" pitchFamily="50" charset="-128"/>
                <a:ea typeface="メイリオ" panose="020B0604030504040204" pitchFamily="50" charset="-128"/>
              </a:rPr>
              <a:t>68.7%</a:t>
            </a:r>
            <a:endParaRPr kumimoji="1" lang="ja-JP" altLang="en-US" sz="1100" b="1">
              <a:latin typeface="メイリオ" panose="020B0604030504040204" pitchFamily="50" charset="-128"/>
              <a:ea typeface="メイリオ" panose="020B0604030504040204" pitchFamily="50" charset="-128"/>
            </a:endParaRPr>
          </a:p>
        </p:txBody>
      </p:sp>
      <p:sp>
        <p:nvSpPr>
          <p:cNvPr id="10" name="角丸四角形 9">
            <a:extLst>
              <a:ext uri="{FF2B5EF4-FFF2-40B4-BE49-F238E27FC236}">
                <a16:creationId xmlns:a16="http://schemas.microsoft.com/office/drawing/2014/main" id="{C4C65DA5-43A0-5240-9E4C-D619D2E696E7}"/>
              </a:ext>
            </a:extLst>
          </p:cNvPr>
          <p:cNvSpPr/>
          <p:nvPr/>
        </p:nvSpPr>
        <p:spPr>
          <a:xfrm>
            <a:off x="3511347" y="2917493"/>
            <a:ext cx="650208" cy="262467"/>
          </a:xfrm>
          <a:prstGeom prst="roundRect">
            <a:avLst>
              <a:gd name="adj" fmla="val 14285"/>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en-US" altLang="ja-JP" sz="1100" b="1">
                <a:latin typeface="メイリオ" panose="020B0604030504040204" pitchFamily="50" charset="-128"/>
                <a:ea typeface="メイリオ" panose="020B0604030504040204" pitchFamily="50" charset="-128"/>
              </a:rPr>
              <a:t>64.7%</a:t>
            </a:r>
            <a:endParaRPr kumimoji="1" lang="ja-JP" altLang="en-US" sz="1100" b="1">
              <a:latin typeface="メイリオ" panose="020B0604030504040204" pitchFamily="50" charset="-128"/>
              <a:ea typeface="メイリオ" panose="020B0604030504040204" pitchFamily="50" charset="-128"/>
            </a:endParaRPr>
          </a:p>
        </p:txBody>
      </p:sp>
      <p:sp>
        <p:nvSpPr>
          <p:cNvPr id="11" name="角丸四角形 10">
            <a:extLst>
              <a:ext uri="{FF2B5EF4-FFF2-40B4-BE49-F238E27FC236}">
                <a16:creationId xmlns:a16="http://schemas.microsoft.com/office/drawing/2014/main" id="{92FEB38D-8B40-614C-9B57-967F86C04A9A}"/>
              </a:ext>
            </a:extLst>
          </p:cNvPr>
          <p:cNvSpPr/>
          <p:nvPr/>
        </p:nvSpPr>
        <p:spPr>
          <a:xfrm>
            <a:off x="3239416" y="3749184"/>
            <a:ext cx="650208" cy="262467"/>
          </a:xfrm>
          <a:prstGeom prst="roundRect">
            <a:avLst>
              <a:gd name="adj" fmla="val 14285"/>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en-US" altLang="ja-JP" sz="1100" b="1">
                <a:latin typeface="メイリオ" panose="020B0604030504040204" pitchFamily="50" charset="-128"/>
                <a:ea typeface="メイリオ" panose="020B0604030504040204" pitchFamily="50" charset="-128"/>
              </a:rPr>
              <a:t>58.7</a:t>
            </a:r>
            <a:r>
              <a:rPr kumimoji="1" lang="ja-JP" altLang="en-US" sz="1100" b="1">
                <a:latin typeface="メイリオ" panose="020B0604030504040204" pitchFamily="50" charset="-128"/>
                <a:ea typeface="メイリオ" panose="020B0604030504040204" pitchFamily="50" charset="-128"/>
              </a:rPr>
              <a:t>％</a:t>
            </a:r>
          </a:p>
        </p:txBody>
      </p:sp>
      <p:cxnSp>
        <p:nvCxnSpPr>
          <p:cNvPr id="12" name="直線コネクタ 11">
            <a:extLst>
              <a:ext uri="{FF2B5EF4-FFF2-40B4-BE49-F238E27FC236}">
                <a16:creationId xmlns:a16="http://schemas.microsoft.com/office/drawing/2014/main" id="{715D7CAD-EF43-4A49-AB67-106DFFA6F437}"/>
              </a:ext>
            </a:extLst>
          </p:cNvPr>
          <p:cNvCxnSpPr>
            <a:cxnSpLocks/>
          </p:cNvCxnSpPr>
          <p:nvPr/>
        </p:nvCxnSpPr>
        <p:spPr>
          <a:xfrm flipV="1">
            <a:off x="3889624" y="3516035"/>
            <a:ext cx="271931" cy="500400"/>
          </a:xfrm>
          <a:prstGeom prst="line">
            <a:avLst/>
          </a:prstGeom>
          <a:ln w="19050">
            <a:solidFill>
              <a:srgbClr val="FF7C79"/>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CC0D2D9-2ADA-AF42-B697-D885C6BB2194}"/>
              </a:ext>
            </a:extLst>
          </p:cNvPr>
          <p:cNvCxnSpPr>
            <a:cxnSpLocks/>
          </p:cNvCxnSpPr>
          <p:nvPr/>
        </p:nvCxnSpPr>
        <p:spPr>
          <a:xfrm flipV="1">
            <a:off x="4165218" y="2721769"/>
            <a:ext cx="178182" cy="469845"/>
          </a:xfrm>
          <a:prstGeom prst="line">
            <a:avLst/>
          </a:prstGeom>
          <a:ln w="19050">
            <a:solidFill>
              <a:srgbClr val="FF7C79"/>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プレースホルダー 7">
            <a:extLst>
              <a:ext uri="{FF2B5EF4-FFF2-40B4-BE49-F238E27FC236}">
                <a16:creationId xmlns:a16="http://schemas.microsoft.com/office/drawing/2014/main" id="{13D81714-AF22-1848-9CA6-4887F7BF7A92}"/>
              </a:ext>
            </a:extLst>
          </p:cNvPr>
          <p:cNvSpPr txBox="1">
            <a:spLocks/>
          </p:cNvSpPr>
          <p:nvPr/>
        </p:nvSpPr>
        <p:spPr>
          <a:xfrm>
            <a:off x="869376" y="5767157"/>
            <a:ext cx="4740080" cy="37971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spcBef>
                <a:spcPts val="0"/>
              </a:spcBef>
              <a:buNone/>
              <a:defRPr/>
            </a:pP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参照：総務省</a:t>
            </a:r>
            <a:r>
              <a:rPr lang="en-US" altLang="ja-JP" sz="105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通信利用動向調査</a:t>
            </a:r>
            <a:r>
              <a:rPr lang="en-US" altLang="ja-JP" sz="105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令和</a:t>
            </a:r>
            <a:r>
              <a:rPr lang="en-US" altLang="ja-JP" sz="1050">
                <a:solidFill>
                  <a:schemeClr val="tx1">
                    <a:lumMod val="50000"/>
                    <a:lumOff val="50000"/>
                  </a:schemeClr>
                </a:solidFill>
                <a:latin typeface="メイリオ" panose="020B0604030504040204" pitchFamily="50" charset="-128"/>
                <a:ea typeface="メイリオ" panose="020B0604030504040204" pitchFamily="50" charset="-128"/>
              </a:rPr>
              <a:t>2</a:t>
            </a: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年調査より</a:t>
            </a:r>
            <a:br>
              <a:rPr lang="en-US" altLang="ja-JP" sz="1050">
                <a:solidFill>
                  <a:schemeClr val="tx1">
                    <a:lumMod val="50000"/>
                    <a:lumOff val="50000"/>
                  </a:schemeClr>
                </a:solidFill>
                <a:latin typeface="メイリオ" panose="020B0604030504040204" pitchFamily="50" charset="-128"/>
                <a:ea typeface="メイリオ" panose="020B0604030504040204" pitchFamily="50" charset="-128"/>
              </a:rPr>
            </a:br>
            <a:r>
              <a:rPr lang="en" altLang="ja-JP" sz="1050">
                <a:solidFill>
                  <a:schemeClr val="tx1">
                    <a:lumMod val="50000"/>
                    <a:lumOff val="50000"/>
                  </a:schemeClr>
                </a:solidFill>
                <a:latin typeface="メイリオ" panose="020B0604030504040204" pitchFamily="50" charset="-128"/>
                <a:ea typeface="メイリオ" panose="020B0604030504040204" pitchFamily="50" charset="-128"/>
              </a:rPr>
              <a:t>https://</a:t>
            </a:r>
            <a:r>
              <a:rPr lang="en" altLang="ja-JP" sz="1050" err="1">
                <a:solidFill>
                  <a:schemeClr val="tx1">
                    <a:lumMod val="50000"/>
                    <a:lumOff val="50000"/>
                  </a:schemeClr>
                </a:solidFill>
                <a:latin typeface="メイリオ" panose="020B0604030504040204" pitchFamily="50" charset="-128"/>
                <a:ea typeface="メイリオ" panose="020B0604030504040204" pitchFamily="50" charset="-128"/>
              </a:rPr>
              <a:t>www.soumu.go.jp</a:t>
            </a:r>
            <a:r>
              <a:rPr lang="en" altLang="ja-JP" sz="1050">
                <a:solidFill>
                  <a:schemeClr val="tx1">
                    <a:lumMod val="50000"/>
                    <a:lumOff val="50000"/>
                  </a:schemeClr>
                </a:solidFill>
                <a:latin typeface="メイリオ" panose="020B0604030504040204" pitchFamily="50" charset="-128"/>
                <a:ea typeface="メイリオ" panose="020B0604030504040204" pitchFamily="50" charset="-128"/>
              </a:rPr>
              <a:t>/</a:t>
            </a:r>
            <a:r>
              <a:rPr lang="en" altLang="ja-JP" sz="1050" err="1">
                <a:solidFill>
                  <a:schemeClr val="tx1">
                    <a:lumMod val="50000"/>
                    <a:lumOff val="50000"/>
                  </a:schemeClr>
                </a:solidFill>
                <a:latin typeface="メイリオ" panose="020B0604030504040204" pitchFamily="50" charset="-128"/>
                <a:ea typeface="メイリオ" panose="020B0604030504040204" pitchFamily="50" charset="-128"/>
              </a:rPr>
              <a:t>johotsusintokei</a:t>
            </a:r>
            <a:r>
              <a:rPr lang="en" altLang="ja-JP" sz="1050">
                <a:solidFill>
                  <a:schemeClr val="tx1">
                    <a:lumMod val="50000"/>
                    <a:lumOff val="50000"/>
                  </a:schemeClr>
                </a:solidFill>
                <a:latin typeface="メイリオ" panose="020B0604030504040204" pitchFamily="50" charset="-128"/>
                <a:ea typeface="メイリオ" panose="020B0604030504040204" pitchFamily="50" charset="-128"/>
              </a:rPr>
              <a:t>/statistics/data/210618_1.pdf</a:t>
            </a:r>
          </a:p>
        </p:txBody>
      </p:sp>
      <p:sp>
        <p:nvSpPr>
          <p:cNvPr id="23" name="テキスト プレースホルダー 7">
            <a:extLst>
              <a:ext uri="{FF2B5EF4-FFF2-40B4-BE49-F238E27FC236}">
                <a16:creationId xmlns:a16="http://schemas.microsoft.com/office/drawing/2014/main" id="{A6D35451-363F-BD4A-A61E-3B4F86F7B904}"/>
              </a:ext>
            </a:extLst>
          </p:cNvPr>
          <p:cNvSpPr txBox="1">
            <a:spLocks/>
          </p:cNvSpPr>
          <p:nvPr/>
        </p:nvSpPr>
        <p:spPr>
          <a:xfrm>
            <a:off x="6788037" y="5767157"/>
            <a:ext cx="5140831" cy="37971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spcBef>
                <a:spcPts val="0"/>
              </a:spcBef>
              <a:buNone/>
              <a:defRPr/>
            </a:pP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参照：</a:t>
            </a:r>
            <a:r>
              <a:rPr lang="en" altLang="ja-JP" sz="1050">
                <a:solidFill>
                  <a:schemeClr val="tx1">
                    <a:lumMod val="50000"/>
                    <a:lumOff val="50000"/>
                  </a:schemeClr>
                </a:solidFill>
                <a:latin typeface="メイリオ" panose="020B0604030504040204" pitchFamily="50" charset="-128"/>
                <a:ea typeface="メイリオ" panose="020B0604030504040204" pitchFamily="50" charset="-128"/>
              </a:rPr>
              <a:t>IPA『</a:t>
            </a: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企業における営業秘密管理に関する実態調査</a:t>
            </a:r>
            <a:r>
              <a:rPr lang="en-US" altLang="ja-JP" sz="1050">
                <a:solidFill>
                  <a:schemeClr val="tx1">
                    <a:lumMod val="50000"/>
                    <a:lumOff val="50000"/>
                  </a:schemeClr>
                </a:solidFill>
                <a:latin typeface="メイリオ" panose="020B0604030504040204" pitchFamily="50" charset="-128"/>
                <a:ea typeface="メイリオ" panose="020B0604030504040204" pitchFamily="50" charset="-128"/>
              </a:rPr>
              <a:t>2020</a:t>
            </a: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050">
                <a:solidFill>
                  <a:schemeClr val="tx1">
                    <a:lumMod val="50000"/>
                    <a:lumOff val="50000"/>
                  </a:schemeClr>
                </a:solidFill>
                <a:latin typeface="メイリオ" panose="020B0604030504040204" pitchFamily="50" charset="-128"/>
                <a:ea typeface="メイリオ" panose="020B0604030504040204" pitchFamily="50" charset="-128"/>
              </a:rPr>
              <a:t>2021.3.18</a:t>
            </a: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a:t>
            </a:r>
            <a:r>
              <a:rPr lang="en-US" altLang="ja-JP" sz="105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より</a:t>
            </a:r>
            <a:b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br>
            <a:r>
              <a:rPr lang="ja-JP" altLang="en-US" sz="1050">
                <a:solidFill>
                  <a:schemeClr val="tx1">
                    <a:lumMod val="50000"/>
                    <a:lumOff val="50000"/>
                  </a:schemeClr>
                </a:solidFill>
                <a:latin typeface="メイリオ" panose="020B0604030504040204" pitchFamily="50" charset="-128"/>
                <a:ea typeface="メイリオ" panose="020B0604030504040204" pitchFamily="50" charset="-128"/>
              </a:rPr>
              <a:t>　　　</a:t>
            </a:r>
            <a:r>
              <a:rPr lang="en" altLang="ja-JP" sz="1050">
                <a:solidFill>
                  <a:schemeClr val="tx1">
                    <a:lumMod val="50000"/>
                    <a:lumOff val="50000"/>
                  </a:schemeClr>
                </a:solidFill>
                <a:latin typeface="メイリオ" panose="020B0604030504040204" pitchFamily="50" charset="-128"/>
                <a:ea typeface="メイリオ" panose="020B0604030504040204" pitchFamily="50" charset="-128"/>
              </a:rPr>
              <a:t>https://</a:t>
            </a:r>
            <a:r>
              <a:rPr lang="en" altLang="ja-JP" sz="1050" err="1">
                <a:solidFill>
                  <a:schemeClr val="tx1">
                    <a:lumMod val="50000"/>
                    <a:lumOff val="50000"/>
                  </a:schemeClr>
                </a:solidFill>
                <a:latin typeface="メイリオ" panose="020B0604030504040204" pitchFamily="50" charset="-128"/>
                <a:ea typeface="メイリオ" panose="020B0604030504040204" pitchFamily="50" charset="-128"/>
              </a:rPr>
              <a:t>www.ipa.go.jp</a:t>
            </a:r>
            <a:r>
              <a:rPr lang="en" altLang="ja-JP" sz="1050">
                <a:solidFill>
                  <a:schemeClr val="tx1">
                    <a:lumMod val="50000"/>
                    <a:lumOff val="50000"/>
                  </a:schemeClr>
                </a:solidFill>
                <a:latin typeface="メイリオ" panose="020B0604030504040204" pitchFamily="50" charset="-128"/>
                <a:ea typeface="メイリオ" panose="020B0604030504040204" pitchFamily="50" charset="-128"/>
              </a:rPr>
              <a:t>/files/000089191.pdf</a:t>
            </a:r>
          </a:p>
        </p:txBody>
      </p:sp>
      <p:grpSp>
        <p:nvGrpSpPr>
          <p:cNvPr id="26" name="グループ化 25">
            <a:extLst>
              <a:ext uri="{FF2B5EF4-FFF2-40B4-BE49-F238E27FC236}">
                <a16:creationId xmlns:a16="http://schemas.microsoft.com/office/drawing/2014/main" id="{7559DC70-DC8D-6348-BD58-4E7B9CE7A85A}"/>
              </a:ext>
            </a:extLst>
          </p:cNvPr>
          <p:cNvGrpSpPr/>
          <p:nvPr/>
        </p:nvGrpSpPr>
        <p:grpSpPr>
          <a:xfrm>
            <a:off x="6788037" y="1567447"/>
            <a:ext cx="4645482" cy="3659366"/>
            <a:chOff x="102585" y="2332279"/>
            <a:chExt cx="4645482" cy="3659366"/>
          </a:xfrm>
        </p:grpSpPr>
        <p:graphicFrame>
          <p:nvGraphicFramePr>
            <p:cNvPr id="27" name="グラフ 26">
              <a:extLst>
                <a:ext uri="{FF2B5EF4-FFF2-40B4-BE49-F238E27FC236}">
                  <a16:creationId xmlns:a16="http://schemas.microsoft.com/office/drawing/2014/main" id="{5422BF4E-1D8D-8C4F-A6F1-5AF85D8E661B}"/>
                </a:ext>
              </a:extLst>
            </p:cNvPr>
            <p:cNvGraphicFramePr/>
            <p:nvPr/>
          </p:nvGraphicFramePr>
          <p:xfrm>
            <a:off x="102585" y="2894657"/>
            <a:ext cx="4645482" cy="3096988"/>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27">
              <a:extLst>
                <a:ext uri="{FF2B5EF4-FFF2-40B4-BE49-F238E27FC236}">
                  <a16:creationId xmlns:a16="http://schemas.microsoft.com/office/drawing/2014/main" id="{5A955824-7195-2547-93C6-7B8692A1D2E1}"/>
                </a:ext>
              </a:extLst>
            </p:cNvPr>
            <p:cNvSpPr txBox="1"/>
            <p:nvPr/>
          </p:nvSpPr>
          <p:spPr>
            <a:xfrm>
              <a:off x="3419873" y="3054626"/>
              <a:ext cx="585097" cy="506292"/>
            </a:xfrm>
            <a:prstGeom prst="rect">
              <a:avLst/>
            </a:prstGeom>
            <a:noFill/>
          </p:spPr>
          <p:txBody>
            <a:bodyPr wrap="none" lIns="0" tIns="0" rIns="0" bIns="0" rtlCol="0" anchor="ctr">
              <a:spAutoFit/>
            </a:bodyPr>
            <a:lstStyle/>
            <a:p>
              <a:pPr algn="ctr">
                <a:lnSpc>
                  <a:spcPct val="120000"/>
                </a:lnSpc>
              </a:pP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17.7</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gn="ctr">
                <a:lnSpc>
                  <a:spcPct val="12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導入</a:t>
              </a:r>
            </a:p>
          </p:txBody>
        </p:sp>
        <p:sp>
          <p:nvSpPr>
            <p:cNvPr id="29" name="テキスト ボックス 28">
              <a:extLst>
                <a:ext uri="{FF2B5EF4-FFF2-40B4-BE49-F238E27FC236}">
                  <a16:creationId xmlns:a16="http://schemas.microsoft.com/office/drawing/2014/main" id="{0006B3EB-E4BA-364B-A005-FFCF0F6608FB}"/>
                </a:ext>
              </a:extLst>
            </p:cNvPr>
            <p:cNvSpPr txBox="1"/>
            <p:nvPr/>
          </p:nvSpPr>
          <p:spPr>
            <a:xfrm>
              <a:off x="1342497" y="4015273"/>
              <a:ext cx="2165657" cy="1107996"/>
            </a:xfrm>
            <a:prstGeom prst="rect">
              <a:avLst/>
            </a:prstGeom>
            <a:noFill/>
          </p:spPr>
          <p:txBody>
            <a:bodyPr wrap="none" lIns="0" tIns="0" rIns="0" bIns="0" rtlCol="0" anchor="ctr">
              <a:spAutoFit/>
            </a:bodyPr>
            <a:lstStyle/>
            <a:p>
              <a:pPr algn="ctr"/>
              <a:r>
                <a:rPr lang="en-US" altLang="ja-JP" sz="4800" b="1">
                  <a:solidFill>
                    <a:srgbClr val="FF7C79"/>
                  </a:solidFill>
                  <a:latin typeface="メイリオ" panose="020B0604030504040204" pitchFamily="50" charset="-128"/>
                  <a:ea typeface="メイリオ" panose="020B0604030504040204" pitchFamily="50" charset="-128"/>
                </a:rPr>
                <a:t>82.3%</a:t>
              </a:r>
              <a:endParaRPr lang="ja-JP" altLang="en-US" sz="4800" b="1">
                <a:solidFill>
                  <a:srgbClr val="FF7C79"/>
                </a:solidFill>
                <a:latin typeface="メイリオ" panose="020B0604030504040204" pitchFamily="50" charset="-128"/>
                <a:ea typeface="メイリオ" panose="020B0604030504040204" pitchFamily="50" charset="-128"/>
              </a:endParaRPr>
            </a:p>
            <a:p>
              <a:pPr algn="ctr"/>
              <a:r>
                <a:rPr kumimoji="1" lang="ja-JP" altLang="en-US" sz="2400" b="1">
                  <a:solidFill>
                    <a:srgbClr val="FF7C79"/>
                  </a:solidFill>
                  <a:latin typeface="メイリオ" panose="020B0604030504040204" pitchFamily="50" charset="-128"/>
                  <a:ea typeface="メイリオ" panose="020B0604030504040204" pitchFamily="50" charset="-128"/>
                </a:rPr>
                <a:t>未導入</a:t>
              </a:r>
              <a:endParaRPr kumimoji="1" lang="en-US" altLang="ja-JP" sz="4800" b="1">
                <a:solidFill>
                  <a:srgbClr val="FF7C79"/>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1460FD4A-7BE3-B840-B99A-020F0599F43F}"/>
                </a:ext>
              </a:extLst>
            </p:cNvPr>
            <p:cNvSpPr txBox="1"/>
            <p:nvPr/>
          </p:nvSpPr>
          <p:spPr>
            <a:xfrm>
              <a:off x="374648" y="2332279"/>
              <a:ext cx="4101353" cy="340093"/>
            </a:xfrm>
            <a:prstGeom prst="rect">
              <a:avLst/>
            </a:prstGeom>
            <a:noFill/>
          </p:spPr>
          <p:txBody>
            <a:bodyPr wrap="square" rtlCol="0" anchor="ctr">
              <a:spAutoFit/>
            </a:bodyPr>
            <a:lstStyle/>
            <a:p>
              <a:pPr algn="ctr">
                <a:lnSpc>
                  <a:spcPct val="12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クラウドサービスで秘密情報を扱う場合の対策</a:t>
              </a:r>
            </a:p>
          </p:txBody>
        </p:sp>
      </p:grpSp>
      <p:sp>
        <p:nvSpPr>
          <p:cNvPr id="31" name="テキスト ボックス 30">
            <a:extLst>
              <a:ext uri="{FF2B5EF4-FFF2-40B4-BE49-F238E27FC236}">
                <a16:creationId xmlns:a16="http://schemas.microsoft.com/office/drawing/2014/main" id="{1CF0D091-ADB9-F24C-93CF-AB3788C90081}"/>
              </a:ext>
            </a:extLst>
          </p:cNvPr>
          <p:cNvSpPr txBox="1"/>
          <p:nvPr/>
        </p:nvSpPr>
        <p:spPr>
          <a:xfrm>
            <a:off x="493986" y="1616117"/>
            <a:ext cx="5276193" cy="340093"/>
          </a:xfrm>
          <a:prstGeom prst="rect">
            <a:avLst/>
          </a:prstGeom>
          <a:noFill/>
        </p:spPr>
        <p:txBody>
          <a:bodyPr wrap="square" rtlCol="0" anchor="ctr">
            <a:spAutoFit/>
          </a:bodyPr>
          <a:lstStyle/>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クラウドサービスの利用</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推移</a:t>
            </a:r>
            <a:endPar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313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6">
            <a:extLst>
              <a:ext uri="{FF2B5EF4-FFF2-40B4-BE49-F238E27FC236}">
                <a16:creationId xmlns:a16="http://schemas.microsoft.com/office/drawing/2014/main" id="{806A3B81-8785-4C43-8065-7F20EC86FE78}"/>
              </a:ext>
            </a:extLst>
          </p:cNvPr>
          <p:cNvSpPr/>
          <p:nvPr/>
        </p:nvSpPr>
        <p:spPr>
          <a:xfrm>
            <a:off x="413588" y="3266288"/>
            <a:ext cx="5484386" cy="2677584"/>
          </a:xfrm>
          <a:prstGeom prst="roundRect">
            <a:avLst>
              <a:gd name="adj" fmla="val 9506"/>
            </a:avLst>
          </a:prstGeom>
          <a:solidFill>
            <a:srgbClr val="E6F5F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en-US" altLang="ja-JP">
              <a:solidFill>
                <a:schemeClr val="tx1">
                  <a:lumMod val="85000"/>
                  <a:lumOff val="15000"/>
                </a:schemeClr>
              </a:solidFill>
              <a:latin typeface="メイリオ" panose="020B0604030504040204" pitchFamily="50" charset="-128"/>
              <a:ea typeface="メイリオ" panose="020B0604030504040204" pitchFamily="50" charset="-128"/>
            </a:endParaRPr>
          </a:p>
        </p:txBody>
      </p:sp>
      <p:graphicFrame>
        <p:nvGraphicFramePr>
          <p:cNvPr id="25" name="グラフ 24">
            <a:extLst>
              <a:ext uri="{FF2B5EF4-FFF2-40B4-BE49-F238E27FC236}">
                <a16:creationId xmlns:a16="http://schemas.microsoft.com/office/drawing/2014/main" id="{26C871E0-D85B-0140-9665-E6E81AF865A6}"/>
              </a:ext>
            </a:extLst>
          </p:cNvPr>
          <p:cNvGraphicFramePr>
            <a:graphicFrameLocks/>
          </p:cNvGraphicFramePr>
          <p:nvPr>
            <p:extLst>
              <p:ext uri="{D42A27DB-BD31-4B8C-83A1-F6EECF244321}">
                <p14:modId xmlns:p14="http://schemas.microsoft.com/office/powerpoint/2010/main" val="1922064569"/>
              </p:ext>
            </p:extLst>
          </p:nvPr>
        </p:nvGraphicFramePr>
        <p:xfrm>
          <a:off x="5145296" y="2885593"/>
          <a:ext cx="6783572" cy="3034904"/>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プレースホルダー 1">
            <a:extLst>
              <a:ext uri="{FF2B5EF4-FFF2-40B4-BE49-F238E27FC236}">
                <a16:creationId xmlns:a16="http://schemas.microsoft.com/office/drawing/2014/main" id="{29768953-A6E4-4D4D-906E-6414EBB0C694}"/>
              </a:ext>
            </a:extLst>
          </p:cNvPr>
          <p:cNvSpPr>
            <a:spLocks noGrp="1"/>
          </p:cNvSpPr>
          <p:nvPr>
            <p:ph type="body" sz="quarter" idx="15"/>
          </p:nvPr>
        </p:nvSpPr>
        <p:spPr>
          <a:xfrm>
            <a:off x="413588" y="258658"/>
            <a:ext cx="11074573" cy="291618"/>
          </a:xfrm>
        </p:spPr>
        <p:txBody>
          <a:bodyPr/>
          <a:lstStyle/>
          <a:p>
            <a:r>
              <a:rPr lang="ja-JP" altLang="en-US">
                <a:latin typeface="メイリオ" panose="020B0604030504040204" pitchFamily="50" charset="-128"/>
                <a:ea typeface="メイリオ" panose="020B0604030504040204" pitchFamily="50" charset="-128"/>
              </a:rPr>
              <a:t>社外との情報共有手段の実態</a:t>
            </a:r>
          </a:p>
        </p:txBody>
      </p:sp>
      <p:sp>
        <p:nvSpPr>
          <p:cNvPr id="8" name="テキスト プレースホルダー 7">
            <a:extLst>
              <a:ext uri="{FF2B5EF4-FFF2-40B4-BE49-F238E27FC236}">
                <a16:creationId xmlns:a16="http://schemas.microsoft.com/office/drawing/2014/main" id="{B0584756-86B0-9545-B3A0-06B8807C72A2}"/>
              </a:ext>
            </a:extLst>
          </p:cNvPr>
          <p:cNvSpPr>
            <a:spLocks noGrp="1"/>
          </p:cNvSpPr>
          <p:nvPr>
            <p:ph type="body" sz="quarter" idx="11"/>
          </p:nvPr>
        </p:nvSpPr>
        <p:spPr>
          <a:xfrm>
            <a:off x="263132" y="690627"/>
            <a:ext cx="11665736" cy="492443"/>
          </a:xfrm>
        </p:spPr>
        <p:txBody>
          <a:bodyPr wrap="square" lIns="91440" tIns="45720" rIns="91440" bIns="45720" anchor="t" anchorCtr="0">
            <a:spAutoFit/>
          </a:bodyPr>
          <a:lstStyle/>
          <a:p>
            <a:r>
              <a:rPr lang="ja-JP" altLang="en-US" sz="2000" b="1"/>
              <a:t>クラウドサービス経由で情報共有され、適切な</a:t>
            </a:r>
            <a:r>
              <a:rPr lang="ja-JP" altLang="en-US" sz="2000" b="1">
                <a:solidFill>
                  <a:srgbClr val="FF7C79"/>
                </a:solidFill>
              </a:rPr>
              <a:t>アラート運用</a:t>
            </a:r>
            <a:r>
              <a:rPr lang="ja-JP" altLang="en-US" sz="2000" b="1"/>
              <a:t>が望まれている</a:t>
            </a:r>
          </a:p>
        </p:txBody>
      </p:sp>
      <p:sp>
        <p:nvSpPr>
          <p:cNvPr id="21" name="テキスト ボックス 20">
            <a:extLst>
              <a:ext uri="{FF2B5EF4-FFF2-40B4-BE49-F238E27FC236}">
                <a16:creationId xmlns:a16="http://schemas.microsoft.com/office/drawing/2014/main" id="{38BF6929-82E0-D64A-995E-21EC43A6FF88}"/>
              </a:ext>
            </a:extLst>
          </p:cNvPr>
          <p:cNvSpPr txBox="1"/>
          <p:nvPr/>
        </p:nvSpPr>
        <p:spPr>
          <a:xfrm>
            <a:off x="1530608" y="1755549"/>
            <a:ext cx="3859306" cy="598625"/>
          </a:xfrm>
          <a:prstGeom prst="rect">
            <a:avLst/>
          </a:prstGeom>
          <a:noFill/>
        </p:spPr>
        <p:txBody>
          <a:bodyPr wrap="square" rtlCol="0" anchor="ctr">
            <a:spAutoFit/>
          </a:bodyPr>
          <a:lstStyle/>
          <a:p>
            <a:pPr algn="ctr">
              <a:lnSpc>
                <a:spcPct val="12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社外との情報共有手段</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（複数選択可）</a:t>
            </a:r>
            <a:endPar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FD20177-8347-7645-AF12-29DFCC73F390}"/>
              </a:ext>
            </a:extLst>
          </p:cNvPr>
          <p:cNvSpPr txBox="1"/>
          <p:nvPr/>
        </p:nvSpPr>
        <p:spPr>
          <a:xfrm>
            <a:off x="4166347" y="6197610"/>
            <a:ext cx="3859306" cy="266933"/>
          </a:xfrm>
          <a:prstGeom prst="rect">
            <a:avLst/>
          </a:prstGeom>
          <a:noFill/>
        </p:spPr>
        <p:txBody>
          <a:bodyPr wrap="square" rtlCol="0" anchor="ctr">
            <a:spAutoFit/>
          </a:bodyPr>
          <a:lstStyle/>
          <a:p>
            <a:pPr algn="ctr">
              <a:lnSpc>
                <a:spcPct val="120000"/>
              </a:lnSpc>
            </a:pP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 MOTEX </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独自アンケート結果より（</a:t>
            </a:r>
            <a:r>
              <a:rPr lang="en-US" altLang="ja-JP" sz="1000">
                <a:solidFill>
                  <a:schemeClr val="tx1">
                    <a:lumMod val="75000"/>
                    <a:lumOff val="25000"/>
                  </a:schemeClr>
                </a:solidFill>
                <a:latin typeface="メイリオ" panose="020B0604030504040204" pitchFamily="50" charset="-128"/>
                <a:ea typeface="メイリオ" panose="020B0604030504040204" pitchFamily="50" charset="-128"/>
              </a:rPr>
              <a:t>n=188</a:t>
            </a:r>
            <a:r>
              <a:rPr lang="ja-JP" altLang="en-US" sz="100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448468C5-7A3D-A842-B161-9E6C997D9C50}"/>
              </a:ext>
            </a:extLst>
          </p:cNvPr>
          <p:cNvSpPr txBox="1"/>
          <p:nvPr/>
        </p:nvSpPr>
        <p:spPr>
          <a:xfrm>
            <a:off x="7199113" y="1734185"/>
            <a:ext cx="3859306" cy="594778"/>
          </a:xfrm>
          <a:prstGeom prst="rect">
            <a:avLst/>
          </a:prstGeom>
          <a:noFill/>
        </p:spPr>
        <p:txBody>
          <a:bodyPr wrap="square" rtlCol="0" anchor="ctr">
            <a:spAutoFit/>
          </a:bodyPr>
          <a:lstStyle/>
          <a:p>
            <a:pPr algn="ctr">
              <a:lnSpc>
                <a:spcPct val="120000"/>
              </a:lnSpc>
            </a:pPr>
            <a:r>
              <a:rPr lang="en" altLang="ja-JP" sz="1400" b="1">
                <a:solidFill>
                  <a:schemeClr val="tx1">
                    <a:lumMod val="75000"/>
                    <a:lumOff val="25000"/>
                  </a:schemeClr>
                </a:solidFill>
                <a:latin typeface="メイリオ" panose="020B0604030504040204" pitchFamily="50" charset="-128"/>
                <a:ea typeface="メイリオ" panose="020B0604030504040204" pitchFamily="50" charset="-128"/>
              </a:rPr>
              <a:t>Microsoft 365 / Office 365 </a:t>
            </a: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運用で、</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利用したいアラート（複数選択可） </a:t>
            </a:r>
          </a:p>
        </p:txBody>
      </p:sp>
      <p:grpSp>
        <p:nvGrpSpPr>
          <p:cNvPr id="7" name="グループ化 6">
            <a:extLst>
              <a:ext uri="{FF2B5EF4-FFF2-40B4-BE49-F238E27FC236}">
                <a16:creationId xmlns:a16="http://schemas.microsoft.com/office/drawing/2014/main" id="{D9BB053E-10AB-48EF-930D-C4444CD6CE3D}"/>
              </a:ext>
            </a:extLst>
          </p:cNvPr>
          <p:cNvGrpSpPr/>
          <p:nvPr/>
        </p:nvGrpSpPr>
        <p:grpSpPr>
          <a:xfrm>
            <a:off x="603162" y="2199004"/>
            <a:ext cx="5880440" cy="3860049"/>
            <a:chOff x="616053" y="2222205"/>
            <a:chExt cx="5880440" cy="3860049"/>
          </a:xfrm>
        </p:grpSpPr>
        <p:graphicFrame>
          <p:nvGraphicFramePr>
            <p:cNvPr id="27" name="グラフ 26">
              <a:extLst>
                <a:ext uri="{FF2B5EF4-FFF2-40B4-BE49-F238E27FC236}">
                  <a16:creationId xmlns:a16="http://schemas.microsoft.com/office/drawing/2014/main" id="{779F0E29-E60B-4A70-B8C8-F8580FC2B68A}"/>
                </a:ext>
              </a:extLst>
            </p:cNvPr>
            <p:cNvGraphicFramePr>
              <a:graphicFrameLocks/>
            </p:cNvGraphicFramePr>
            <p:nvPr>
              <p:extLst>
                <p:ext uri="{D42A27DB-BD31-4B8C-83A1-F6EECF244321}">
                  <p14:modId xmlns:p14="http://schemas.microsoft.com/office/powerpoint/2010/main" val="1412930600"/>
                </p:ext>
              </p:extLst>
            </p:nvPr>
          </p:nvGraphicFramePr>
          <p:xfrm>
            <a:off x="616053" y="2222205"/>
            <a:ext cx="5880440" cy="3860049"/>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a:extLst>
                <a:ext uri="{FF2B5EF4-FFF2-40B4-BE49-F238E27FC236}">
                  <a16:creationId xmlns:a16="http://schemas.microsoft.com/office/drawing/2014/main" id="{B1A4679E-C13E-4A2D-85E2-5ACF2DAE24A0}"/>
                </a:ext>
              </a:extLst>
            </p:cNvPr>
            <p:cNvSpPr/>
            <p:nvPr/>
          </p:nvSpPr>
          <p:spPr>
            <a:xfrm>
              <a:off x="3108516" y="2932772"/>
              <a:ext cx="2833891" cy="21816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29" name="テキスト ボックス 28">
            <a:extLst>
              <a:ext uri="{FF2B5EF4-FFF2-40B4-BE49-F238E27FC236}">
                <a16:creationId xmlns:a16="http://schemas.microsoft.com/office/drawing/2014/main" id="{015FCAFA-5E8C-408E-80E6-4F425354ED77}"/>
              </a:ext>
            </a:extLst>
          </p:cNvPr>
          <p:cNvSpPr txBox="1"/>
          <p:nvPr/>
        </p:nvSpPr>
        <p:spPr>
          <a:xfrm>
            <a:off x="4068024" y="5211826"/>
            <a:ext cx="1632936" cy="430887"/>
          </a:xfrm>
          <a:prstGeom prst="rect">
            <a:avLst/>
          </a:prstGeom>
          <a:noFill/>
        </p:spPr>
        <p:txBody>
          <a:bodyPr wrap="square" lIns="0" tIns="0" rIns="0" bIns="0" rtlCol="0" anchor="ctr">
            <a:spAutoFit/>
          </a:bodyPr>
          <a:lstStyle/>
          <a:p>
            <a:pPr algn="ctr"/>
            <a:r>
              <a:rPr kumimoji="1" lang="ja-JP" altLang="en-US" sz="1400" b="1">
                <a:solidFill>
                  <a:srgbClr val="0081C1"/>
                </a:solidFill>
                <a:latin typeface="メイリオ" panose="020B0604030504040204" pitchFamily="50" charset="-128"/>
                <a:ea typeface="メイリオ" panose="020B0604030504040204" pitchFamily="50" charset="-128"/>
              </a:rPr>
              <a:t>クラウドサービス</a:t>
            </a:r>
            <a:endParaRPr lang="en-US" altLang="ja-JP" sz="1400" b="1">
              <a:solidFill>
                <a:srgbClr val="0081C1"/>
              </a:solidFill>
              <a:latin typeface="メイリオ" panose="020B0604030504040204" pitchFamily="50" charset="-128"/>
              <a:ea typeface="メイリオ" panose="020B0604030504040204" pitchFamily="50" charset="-128"/>
            </a:endParaRPr>
          </a:p>
          <a:p>
            <a:pPr algn="ctr"/>
            <a:r>
              <a:rPr kumimoji="1" lang="ja-JP" altLang="en-US" sz="1400" b="1">
                <a:solidFill>
                  <a:srgbClr val="0081C1"/>
                </a:solidFill>
                <a:latin typeface="メイリオ" panose="020B0604030504040204" pitchFamily="50" charset="-128"/>
                <a:ea typeface="メイリオ" panose="020B0604030504040204" pitchFamily="50" charset="-128"/>
              </a:rPr>
              <a:t>経由で情報共有</a:t>
            </a:r>
            <a:endParaRPr kumimoji="1" lang="en-US" altLang="ja-JP" sz="1400" b="1">
              <a:solidFill>
                <a:srgbClr val="0081C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474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CDF2680-9DC5-4829-A21E-DACEA78DBB86}"/>
              </a:ext>
            </a:extLst>
          </p:cNvPr>
          <p:cNvSpPr>
            <a:spLocks noGrp="1"/>
          </p:cNvSpPr>
          <p:nvPr>
            <p:ph type="body" sz="quarter" idx="15"/>
          </p:nvPr>
        </p:nvSpPr>
        <p:spPr>
          <a:xfrm>
            <a:off x="413588" y="258658"/>
            <a:ext cx="11074573" cy="291618"/>
          </a:xfrm>
        </p:spPr>
        <p:txBody>
          <a:bodyPr/>
          <a:lstStyle/>
          <a:p>
            <a:r>
              <a:rPr lang="ja-JP" altLang="en-US">
                <a:latin typeface="メイリオ" panose="020B0604030504040204" pitchFamily="50" charset="-128"/>
                <a:ea typeface="メイリオ" panose="020B0604030504040204" pitchFamily="50" charset="-128"/>
              </a:rPr>
              <a:t>クラウドサービスの利用に起因するインシデント例</a:t>
            </a:r>
          </a:p>
        </p:txBody>
      </p:sp>
      <p:sp>
        <p:nvSpPr>
          <p:cNvPr id="8" name="正方形/長方形 7">
            <a:extLst>
              <a:ext uri="{FF2B5EF4-FFF2-40B4-BE49-F238E27FC236}">
                <a16:creationId xmlns:a16="http://schemas.microsoft.com/office/drawing/2014/main" id="{B1D074F8-40AD-774F-A0A5-CD9365DF1101}"/>
              </a:ext>
            </a:extLst>
          </p:cNvPr>
          <p:cNvSpPr/>
          <p:nvPr/>
        </p:nvSpPr>
        <p:spPr>
          <a:xfrm>
            <a:off x="800101" y="690627"/>
            <a:ext cx="4858870" cy="854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b="1" u="sng">
                <a:solidFill>
                  <a:schemeClr val="tx1">
                    <a:lumMod val="75000"/>
                    <a:lumOff val="25000"/>
                  </a:schemeClr>
                </a:solidFill>
                <a:latin typeface="メイリオ" panose="020B0604030504040204" pitchFamily="50" charset="-128"/>
                <a:ea typeface="メイリオ" panose="020B0604030504040204" pitchFamily="50" charset="-128"/>
              </a:rPr>
              <a:t>Microsoft 365 </a:t>
            </a: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への</a:t>
            </a:r>
            <a:r>
              <a:rPr lang="ja-JP" altLang="en-US" b="1" u="sng">
                <a:solidFill>
                  <a:srgbClr val="FF7C79"/>
                </a:solidFill>
                <a:latin typeface="メイリオ" panose="020B0604030504040204" pitchFamily="50" charset="-128"/>
                <a:ea typeface="メイリオ" panose="020B0604030504040204" pitchFamily="50" charset="-128"/>
              </a:rPr>
              <a:t>不正アクセス</a:t>
            </a: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により、</a:t>
            </a:r>
            <a:endParaRPr lang="en-US" altLang="ja-JP" b="1" u="sng">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口座情報等 </a:t>
            </a:r>
            <a:r>
              <a:rPr lang="en-US" altLang="ja-JP" b="1" u="sng">
                <a:solidFill>
                  <a:schemeClr val="tx1">
                    <a:lumMod val="75000"/>
                    <a:lumOff val="25000"/>
                  </a:schemeClr>
                </a:solidFill>
                <a:latin typeface="メイリオ" panose="020B0604030504040204" pitchFamily="50" charset="-128"/>
                <a:ea typeface="メイリオ" panose="020B0604030504040204" pitchFamily="50" charset="-128"/>
              </a:rPr>
              <a:t>9,000</a:t>
            </a: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件以上の情報漏えいが発生</a:t>
            </a:r>
          </a:p>
        </p:txBody>
      </p:sp>
      <p:sp>
        <p:nvSpPr>
          <p:cNvPr id="9" name="正方形/長方形 8">
            <a:extLst>
              <a:ext uri="{FF2B5EF4-FFF2-40B4-BE49-F238E27FC236}">
                <a16:creationId xmlns:a16="http://schemas.microsoft.com/office/drawing/2014/main" id="{CC3A78E8-9685-DE42-8CA3-CACDA891BEF2}"/>
              </a:ext>
            </a:extLst>
          </p:cNvPr>
          <p:cNvSpPr/>
          <p:nvPr/>
        </p:nvSpPr>
        <p:spPr>
          <a:xfrm>
            <a:off x="800101" y="3610159"/>
            <a:ext cx="4858870" cy="2408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不正アクセスにより、従業員のアカウント情報が窃取され、</a:t>
            </a:r>
            <a:r>
              <a:rPr lang="en" altLang="ja-JP" sz="1600">
                <a:solidFill>
                  <a:schemeClr val="tx1">
                    <a:lumMod val="75000"/>
                    <a:lumOff val="25000"/>
                  </a:schemeClr>
                </a:solidFill>
                <a:latin typeface="メイリオ" panose="020B0604030504040204" pitchFamily="50" charset="-128"/>
                <a:ea typeface="メイリオ" panose="020B0604030504040204" pitchFamily="50" charset="-128"/>
              </a:rPr>
              <a:t>Microsoft 365 </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上に保存された </a:t>
            </a:r>
            <a:r>
              <a:rPr lang="en-US" altLang="ja-JP" sz="1600">
                <a:solidFill>
                  <a:schemeClr val="tx1">
                    <a:lumMod val="75000"/>
                    <a:lumOff val="25000"/>
                  </a:schemeClr>
                </a:solidFill>
                <a:latin typeface="メイリオ" panose="020B0604030504040204" pitchFamily="50" charset="-128"/>
                <a:ea typeface="メイリオ" panose="020B0604030504040204" pitchFamily="50" charset="-128"/>
              </a:rPr>
              <a:t>9,000</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件以上の口座情報（取引先名称、住所、電話番号、代表者名、金融機関名、口座番号、口座名義など）が流出。</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不審なアクセスを検知後、直ちに</a:t>
            </a:r>
            <a:r>
              <a:rPr lang="ja-JP" altLang="en-US" sz="1600" u="sng">
                <a:solidFill>
                  <a:srgbClr val="FF7C79"/>
                </a:solidFill>
                <a:latin typeface="メイリオ" panose="020B0604030504040204" pitchFamily="50" charset="-128"/>
                <a:ea typeface="メイリオ" panose="020B0604030504040204" pitchFamily="50" charset="-128"/>
              </a:rPr>
              <a:t>不正アクセスの該当箇所を特定し、グループ全従業員のアカウント情報の改廃やアクセス制限の強化などの対策を講じた。</a:t>
            </a:r>
          </a:p>
        </p:txBody>
      </p:sp>
      <p:sp>
        <p:nvSpPr>
          <p:cNvPr id="10" name="正方形/長方形 9">
            <a:extLst>
              <a:ext uri="{FF2B5EF4-FFF2-40B4-BE49-F238E27FC236}">
                <a16:creationId xmlns:a16="http://schemas.microsoft.com/office/drawing/2014/main" id="{B8D6E2B6-D549-6C43-B7D4-5D0290382E56}"/>
              </a:ext>
            </a:extLst>
          </p:cNvPr>
          <p:cNvSpPr/>
          <p:nvPr/>
        </p:nvSpPr>
        <p:spPr>
          <a:xfrm>
            <a:off x="6546478" y="690627"/>
            <a:ext cx="4858870" cy="854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元従業員が</a:t>
            </a:r>
            <a:r>
              <a:rPr lang="ja-JP" altLang="en-US" b="1" u="sng">
                <a:solidFill>
                  <a:srgbClr val="FF7C79"/>
                </a:solidFill>
                <a:latin typeface="メイリオ" panose="020B0604030504040204" pitchFamily="50" charset="-128"/>
                <a:ea typeface="メイリオ" panose="020B0604030504040204" pitchFamily="50" charset="-128"/>
              </a:rPr>
              <a:t>クラウドストレージを経由</a:t>
            </a: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して、顧客リストを持ち出し</a:t>
            </a:r>
          </a:p>
        </p:txBody>
      </p:sp>
      <p:sp>
        <p:nvSpPr>
          <p:cNvPr id="11" name="正方形/長方形 10">
            <a:extLst>
              <a:ext uri="{FF2B5EF4-FFF2-40B4-BE49-F238E27FC236}">
                <a16:creationId xmlns:a16="http://schemas.microsoft.com/office/drawing/2014/main" id="{9C2ECA29-A490-964E-9000-A3E9158979B9}"/>
              </a:ext>
            </a:extLst>
          </p:cNvPr>
          <p:cNvSpPr/>
          <p:nvPr/>
        </p:nvSpPr>
        <p:spPr>
          <a:xfrm>
            <a:off x="6546478" y="3597272"/>
            <a:ext cx="4858870" cy="2408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退職時、元従業員によって数千件の顧客リストの持ち出しが発生。</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顧客からの問い合わせで、内部調査によって発覚。</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同社は </a:t>
            </a:r>
            <a:r>
              <a:rPr lang="en" altLang="ja-JP" sz="1600" u="sng">
                <a:solidFill>
                  <a:srgbClr val="FF7C79"/>
                </a:solidFill>
                <a:latin typeface="メイリオ" panose="020B0604030504040204" pitchFamily="50" charset="-128"/>
                <a:ea typeface="メイリオ" panose="020B0604030504040204" pitchFamily="50" charset="-128"/>
              </a:rPr>
              <a:t>USB </a:t>
            </a:r>
            <a:r>
              <a:rPr lang="ja-JP" altLang="en-US" sz="1600" u="sng">
                <a:solidFill>
                  <a:srgbClr val="FF7C79"/>
                </a:solidFill>
                <a:latin typeface="メイリオ" panose="020B0604030504040204" pitchFamily="50" charset="-128"/>
                <a:ea typeface="メイリオ" panose="020B0604030504040204" pitchFamily="50" charset="-128"/>
              </a:rPr>
              <a:t>メモリ等の利用制御は行っていたが、顧客管理システムのアクセス制御やクラウドストレージを経由した情報流出への対応は行っていなかった。</a:t>
            </a:r>
          </a:p>
        </p:txBody>
      </p:sp>
      <p:pic>
        <p:nvPicPr>
          <p:cNvPr id="5" name="グラフィックス 4">
            <a:extLst>
              <a:ext uri="{FF2B5EF4-FFF2-40B4-BE49-F238E27FC236}">
                <a16:creationId xmlns:a16="http://schemas.microsoft.com/office/drawing/2014/main" id="{75A505F2-293F-FE48-8696-BBFCC02C52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56402" y="1948069"/>
            <a:ext cx="1569556" cy="1067138"/>
          </a:xfrm>
          <a:prstGeom prst="rect">
            <a:avLst/>
          </a:prstGeom>
        </p:spPr>
      </p:pic>
      <p:pic>
        <p:nvPicPr>
          <p:cNvPr id="13" name="グラフィックス 12">
            <a:extLst>
              <a:ext uri="{FF2B5EF4-FFF2-40B4-BE49-F238E27FC236}">
                <a16:creationId xmlns:a16="http://schemas.microsoft.com/office/drawing/2014/main" id="{452113BF-BCB7-DC47-8E35-6BDBCB086D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8603" y="1931545"/>
            <a:ext cx="1455387" cy="1071202"/>
          </a:xfrm>
          <a:prstGeom prst="rect">
            <a:avLst/>
          </a:prstGeom>
        </p:spPr>
      </p:pic>
    </p:spTree>
    <p:extLst>
      <p:ext uri="{BB962C8B-B14F-4D97-AF65-F5344CB8AC3E}">
        <p14:creationId xmlns:p14="http://schemas.microsoft.com/office/powerpoint/2010/main" val="183637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
            <a:extLst>
              <a:ext uri="{FF2B5EF4-FFF2-40B4-BE49-F238E27FC236}">
                <a16:creationId xmlns:a16="http://schemas.microsoft.com/office/drawing/2014/main" id="{BD16BF22-D8F6-8CF2-67A0-745D6114CDC6}"/>
              </a:ext>
            </a:extLst>
          </p:cNvPr>
          <p:cNvSpPr>
            <a:spLocks noGrp="1"/>
          </p:cNvSpPr>
          <p:nvPr>
            <p:ph type="body" sz="quarter" idx="11"/>
          </p:nvPr>
        </p:nvSpPr>
        <p:spPr>
          <a:xfrm>
            <a:off x="263132" y="690627"/>
            <a:ext cx="11665736" cy="492443"/>
          </a:xfrm>
        </p:spPr>
        <p:txBody>
          <a:bodyPr/>
          <a:lstStyle/>
          <a:p>
            <a:pPr algn="ctr"/>
            <a:r>
              <a:rPr lang="en-US" altLang="ja-JP" sz="2000" b="1">
                <a:latin typeface="メイリオ" panose="020B0604030504040204" pitchFamily="50" charset="-128"/>
                <a:ea typeface="メイリオ" panose="020B0604030504040204" pitchFamily="50" charset="-128"/>
              </a:rPr>
              <a:t>Microsoft</a:t>
            </a:r>
            <a:r>
              <a:rPr lang="ja-JP" altLang="en-US" sz="2000" b="1">
                <a:latin typeface="メイリオ" panose="020B0604030504040204" pitchFamily="50" charset="-128"/>
                <a:ea typeface="メイリオ" panose="020B0604030504040204" pitchFamily="50" charset="-128"/>
              </a:rPr>
              <a:t> </a:t>
            </a:r>
            <a:r>
              <a:rPr lang="en-US" altLang="ja-JP" sz="2000" b="1">
                <a:latin typeface="メイリオ" panose="020B0604030504040204" pitchFamily="50" charset="-128"/>
                <a:ea typeface="メイリオ" panose="020B0604030504040204" pitchFamily="50" charset="-128"/>
              </a:rPr>
              <a:t>365</a:t>
            </a:r>
            <a:r>
              <a:rPr lang="ja-JP" altLang="en-US" sz="2000" b="1">
                <a:latin typeface="メイリオ" panose="020B0604030504040204" pitchFamily="50" charset="-128"/>
                <a:ea typeface="メイリオ" panose="020B0604030504040204" pitchFamily="50" charset="-128"/>
              </a:rPr>
              <a:t> コンプライスセンターでの監査ログ確認はシステムに明るくないと難しい・・・</a:t>
            </a:r>
          </a:p>
        </p:txBody>
      </p:sp>
      <p:sp>
        <p:nvSpPr>
          <p:cNvPr id="2" name="テキスト プレースホルダー 1">
            <a:extLst>
              <a:ext uri="{FF2B5EF4-FFF2-40B4-BE49-F238E27FC236}">
                <a16:creationId xmlns:a16="http://schemas.microsoft.com/office/drawing/2014/main" id="{277C7DC2-808C-8C4C-9BE4-470F971FE438}"/>
              </a:ext>
            </a:extLst>
          </p:cNvPr>
          <p:cNvSpPr>
            <a:spLocks noGrp="1"/>
          </p:cNvSpPr>
          <p:nvPr>
            <p:ph type="body" sz="quarter" idx="15"/>
          </p:nvPr>
        </p:nvSpPr>
        <p:spPr>
          <a:xfrm>
            <a:off x="413588" y="269809"/>
            <a:ext cx="11074573" cy="291618"/>
          </a:xfrm>
        </p:spPr>
        <p:txBody>
          <a:bodyPr/>
          <a:lstStyle/>
          <a:p>
            <a:r>
              <a:rPr lang="en-US" altLang="ja-JP">
                <a:latin typeface="メイリオ" panose="020B0604030504040204" pitchFamily="50" charset="-128"/>
                <a:ea typeface="メイリオ" panose="020B0604030504040204" pitchFamily="50" charset="-128"/>
              </a:rPr>
              <a:t>Microsoft 365 </a:t>
            </a:r>
            <a:r>
              <a:rPr lang="ja-JP" altLang="en-US">
                <a:latin typeface="メイリオ" panose="020B0604030504040204" pitchFamily="50" charset="-128"/>
                <a:ea typeface="メイリオ" panose="020B0604030504040204" pitchFamily="50" charset="-128"/>
              </a:rPr>
              <a:t>の「監査ログ」</a:t>
            </a:r>
          </a:p>
        </p:txBody>
      </p:sp>
      <p:pic>
        <p:nvPicPr>
          <p:cNvPr id="5" name="図 4" descr="グラフィカル ユーザー インターフェイス&#10;&#10;自動的に生成された説明">
            <a:extLst>
              <a:ext uri="{FF2B5EF4-FFF2-40B4-BE49-F238E27FC236}">
                <a16:creationId xmlns:a16="http://schemas.microsoft.com/office/drawing/2014/main" id="{438774AB-B93B-0F4A-A914-B6E6E4465EDF}"/>
              </a:ext>
            </a:extLst>
          </p:cNvPr>
          <p:cNvPicPr>
            <a:picLocks noChangeAspect="1"/>
          </p:cNvPicPr>
          <p:nvPr/>
        </p:nvPicPr>
        <p:blipFill rotWithShape="1">
          <a:blip r:embed="rId2"/>
          <a:srcRect l="3139" t="15771" r="3112" b="37900"/>
          <a:stretch/>
        </p:blipFill>
        <p:spPr>
          <a:xfrm>
            <a:off x="505247" y="1251946"/>
            <a:ext cx="10903322" cy="3578887"/>
          </a:xfrm>
          <a:prstGeom prst="flowChartDocument">
            <a:avLst/>
          </a:prstGeom>
          <a:ln w="6350">
            <a:solidFill>
              <a:schemeClr val="bg1">
                <a:lumMod val="65000"/>
              </a:schemeClr>
            </a:solidFill>
          </a:ln>
        </p:spPr>
      </p:pic>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EE949B58-EC27-1041-94F4-65AC960D8A64}"/>
              </a:ext>
            </a:extLst>
          </p:cNvPr>
          <p:cNvPicPr>
            <a:picLocks noChangeAspect="1"/>
          </p:cNvPicPr>
          <p:nvPr/>
        </p:nvPicPr>
        <p:blipFill>
          <a:blip r:embed="rId3"/>
          <a:stretch>
            <a:fillRect/>
          </a:stretch>
        </p:blipFill>
        <p:spPr>
          <a:xfrm>
            <a:off x="5708295" y="2417986"/>
            <a:ext cx="2672482" cy="2347028"/>
          </a:xfrm>
          <a:prstGeom prst="rect">
            <a:avLst/>
          </a:prstGeom>
          <a:ln w="6350">
            <a:solidFill>
              <a:schemeClr val="bg1">
                <a:lumMod val="65000"/>
              </a:schemeClr>
            </a:solidFill>
          </a:ln>
          <a:effectLst>
            <a:outerShdw blurRad="292100" dist="139700" dir="2700000" algn="tl" rotWithShape="0">
              <a:srgbClr val="333333">
                <a:alpha val="65000"/>
              </a:srgbClr>
            </a:outerShdw>
          </a:effectLst>
        </p:spPr>
      </p:pic>
      <p:sp>
        <p:nvSpPr>
          <p:cNvPr id="7" name="正方形/長方形 6">
            <a:extLst>
              <a:ext uri="{FF2B5EF4-FFF2-40B4-BE49-F238E27FC236}">
                <a16:creationId xmlns:a16="http://schemas.microsoft.com/office/drawing/2014/main" id="{3A68E066-04F5-934A-B283-17FBD802BD0B}"/>
              </a:ext>
            </a:extLst>
          </p:cNvPr>
          <p:cNvSpPr/>
          <p:nvPr/>
        </p:nvSpPr>
        <p:spPr>
          <a:xfrm>
            <a:off x="505247" y="4100362"/>
            <a:ext cx="1868505" cy="258057"/>
          </a:xfrm>
          <a:prstGeom prst="rect">
            <a:avLst/>
          </a:prstGeom>
          <a:noFill/>
          <a:ln w="635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7936D58-DF11-1740-9926-51EBC90E3C97}"/>
              </a:ext>
            </a:extLst>
          </p:cNvPr>
          <p:cNvSpPr/>
          <p:nvPr/>
        </p:nvSpPr>
        <p:spPr>
          <a:xfrm>
            <a:off x="5810276" y="3433984"/>
            <a:ext cx="303166" cy="1331029"/>
          </a:xfrm>
          <a:prstGeom prst="rect">
            <a:avLst/>
          </a:prstGeom>
          <a:noFill/>
          <a:ln w="635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E2919CDF-36A8-794E-B80B-7AA1327D4B29}"/>
              </a:ext>
            </a:extLst>
          </p:cNvPr>
          <p:cNvGrpSpPr/>
          <p:nvPr/>
        </p:nvGrpSpPr>
        <p:grpSpPr>
          <a:xfrm>
            <a:off x="8361679" y="3679985"/>
            <a:ext cx="2945076" cy="787507"/>
            <a:chOff x="8326602" y="3479419"/>
            <a:chExt cx="2911365" cy="838272"/>
          </a:xfrm>
        </p:grpSpPr>
        <p:grpSp>
          <p:nvGrpSpPr>
            <p:cNvPr id="10" name="グループ化 9">
              <a:extLst>
                <a:ext uri="{FF2B5EF4-FFF2-40B4-BE49-F238E27FC236}">
                  <a16:creationId xmlns:a16="http://schemas.microsoft.com/office/drawing/2014/main" id="{F99C27F6-2C0A-574F-BB37-F82C31AE7FD8}"/>
                </a:ext>
              </a:extLst>
            </p:cNvPr>
            <p:cNvGrpSpPr/>
            <p:nvPr/>
          </p:nvGrpSpPr>
          <p:grpSpPr>
            <a:xfrm>
              <a:off x="8326602" y="3479419"/>
              <a:ext cx="2911365" cy="838272"/>
              <a:chOff x="8610381" y="3477542"/>
              <a:chExt cx="2911365" cy="838272"/>
            </a:xfrm>
          </p:grpSpPr>
          <p:sp>
            <p:nvSpPr>
              <p:cNvPr id="12" name="角丸四角形 11">
                <a:extLst>
                  <a:ext uri="{FF2B5EF4-FFF2-40B4-BE49-F238E27FC236}">
                    <a16:creationId xmlns:a16="http://schemas.microsoft.com/office/drawing/2014/main" id="{9D1429FC-0206-5042-9DC3-2C323A8E9DBB}"/>
                  </a:ext>
                </a:extLst>
              </p:cNvPr>
              <p:cNvSpPr/>
              <p:nvPr/>
            </p:nvSpPr>
            <p:spPr>
              <a:xfrm>
                <a:off x="8778546" y="3477542"/>
                <a:ext cx="2743200" cy="838272"/>
              </a:xfrm>
              <a:prstGeom prst="roundRect">
                <a:avLst>
                  <a:gd name="adj" fmla="val 10450"/>
                </a:avLst>
              </a:prstGeom>
              <a:solidFill>
                <a:srgbClr val="FD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三角形 12">
                <a:extLst>
                  <a:ext uri="{FF2B5EF4-FFF2-40B4-BE49-F238E27FC236}">
                    <a16:creationId xmlns:a16="http://schemas.microsoft.com/office/drawing/2014/main" id="{5BF1467B-DDD5-864D-8027-A53F1F00E9A4}"/>
                  </a:ext>
                </a:extLst>
              </p:cNvPr>
              <p:cNvSpPr/>
              <p:nvPr/>
            </p:nvSpPr>
            <p:spPr>
              <a:xfrm rot="16200000">
                <a:off x="8582739" y="3810493"/>
                <a:ext cx="223450" cy="168165"/>
              </a:xfrm>
              <a:prstGeom prst="triangle">
                <a:avLst/>
              </a:prstGeom>
              <a:solidFill>
                <a:srgbClr val="FD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1" name="テキスト ボックス 10">
              <a:extLst>
                <a:ext uri="{FF2B5EF4-FFF2-40B4-BE49-F238E27FC236}">
                  <a16:creationId xmlns:a16="http://schemas.microsoft.com/office/drawing/2014/main" id="{11A3648D-7AEC-F744-BEBC-835D882A4D74}"/>
                </a:ext>
              </a:extLst>
            </p:cNvPr>
            <p:cNvSpPr txBox="1"/>
            <p:nvPr/>
          </p:nvSpPr>
          <p:spPr>
            <a:xfrm>
              <a:off x="8632039" y="3560776"/>
              <a:ext cx="2445865" cy="697824"/>
            </a:xfrm>
            <a:prstGeom prst="rect">
              <a:avLst/>
            </a:prstGeom>
            <a:noFill/>
          </p:spPr>
          <p:txBody>
            <a:bodyPr wrap="square" lIns="0" tIns="0" rIns="0" bIns="0" rtlCol="0" anchor="ctr">
              <a:spAutoFit/>
            </a:bodyPr>
            <a:lstStyle/>
            <a:p>
              <a:pPr>
                <a:lnSpc>
                  <a:spcPct val="120000"/>
                </a:lnSpc>
              </a:pPr>
              <a:r>
                <a:rPr kumimoji="1" lang="en-US" altLang="ja-JP" sz="1200" b="1">
                  <a:solidFill>
                    <a:schemeClr val="bg1"/>
                  </a:solidFill>
                  <a:latin typeface="メイリオ" panose="020B0604030504040204" pitchFamily="50" charset="-128"/>
                  <a:ea typeface="メイリオ" panose="020B0604030504040204" pitchFamily="50" charset="-128"/>
                </a:rPr>
                <a:t>800</a:t>
              </a:r>
              <a:r>
                <a:rPr kumimoji="1" lang="ja-JP" altLang="en-US" sz="1200" b="1">
                  <a:solidFill>
                    <a:schemeClr val="bg1"/>
                  </a:solidFill>
                  <a:latin typeface="メイリオ" panose="020B0604030504040204" pitchFamily="50" charset="-128"/>
                  <a:ea typeface="メイリオ" panose="020B0604030504040204" pitchFamily="50" charset="-128"/>
                </a:rPr>
                <a:t>程のチェックボックスがあり、必要な項目を選択して、ログを確認</a:t>
              </a:r>
              <a:endParaRPr kumimoji="1" lang="en-US" altLang="ja-JP" sz="1200" b="1">
                <a:solidFill>
                  <a:schemeClr val="bg1"/>
                </a:solidFill>
                <a:latin typeface="メイリオ" panose="020B0604030504040204" pitchFamily="50" charset="-128"/>
                <a:ea typeface="メイリオ" panose="020B0604030504040204" pitchFamily="50" charset="-128"/>
              </a:endParaRPr>
            </a:p>
          </p:txBody>
        </p:sp>
      </p:grpSp>
      <p:pic>
        <p:nvPicPr>
          <p:cNvPr id="14" name="図 13">
            <a:extLst>
              <a:ext uri="{FF2B5EF4-FFF2-40B4-BE49-F238E27FC236}">
                <a16:creationId xmlns:a16="http://schemas.microsoft.com/office/drawing/2014/main" id="{B806B575-9123-064B-86BF-2952D5EC1F4F}"/>
              </a:ext>
            </a:extLst>
          </p:cNvPr>
          <p:cNvPicPr>
            <a:picLocks noChangeAspect="1"/>
          </p:cNvPicPr>
          <p:nvPr/>
        </p:nvPicPr>
        <p:blipFill>
          <a:blip r:embed="rId4"/>
          <a:stretch>
            <a:fillRect/>
          </a:stretch>
        </p:blipFill>
        <p:spPr>
          <a:xfrm>
            <a:off x="505247" y="4968104"/>
            <a:ext cx="5210999" cy="1505573"/>
          </a:xfrm>
          <a:prstGeom prst="rect">
            <a:avLst/>
          </a:prstGeom>
          <a:ln w="6350">
            <a:solidFill>
              <a:schemeClr val="bg1">
                <a:lumMod val="65000"/>
              </a:schemeClr>
            </a:solidFill>
          </a:ln>
        </p:spPr>
      </p:pic>
      <p:cxnSp>
        <p:nvCxnSpPr>
          <p:cNvPr id="15" name="カギ線コネクタ 14">
            <a:extLst>
              <a:ext uri="{FF2B5EF4-FFF2-40B4-BE49-F238E27FC236}">
                <a16:creationId xmlns:a16="http://schemas.microsoft.com/office/drawing/2014/main" id="{F8D540C1-8DAA-7E42-A290-A0B9A8F4FF54}"/>
              </a:ext>
            </a:extLst>
          </p:cNvPr>
          <p:cNvCxnSpPr>
            <a:cxnSpLocks/>
            <a:stCxn id="8" idx="1"/>
          </p:cNvCxnSpPr>
          <p:nvPr/>
        </p:nvCxnSpPr>
        <p:spPr>
          <a:xfrm rot="10800000" flipV="1">
            <a:off x="3102796" y="4099499"/>
            <a:ext cx="2707480" cy="891380"/>
          </a:xfrm>
          <a:prstGeom prst="bentConnector2">
            <a:avLst/>
          </a:prstGeom>
          <a:ln w="38100">
            <a:solidFill>
              <a:srgbClr val="FD7C79"/>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D5185A18-EC39-9648-9973-2B77AD33A06A}"/>
              </a:ext>
            </a:extLst>
          </p:cNvPr>
          <p:cNvSpPr/>
          <p:nvPr/>
        </p:nvSpPr>
        <p:spPr>
          <a:xfrm>
            <a:off x="5818226" y="4955079"/>
            <a:ext cx="5938681" cy="1613603"/>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D32DE912-F028-514D-83A1-456DAF1C36A2}"/>
              </a:ext>
            </a:extLst>
          </p:cNvPr>
          <p:cNvSpPr txBox="1"/>
          <p:nvPr/>
        </p:nvSpPr>
        <p:spPr>
          <a:xfrm>
            <a:off x="6374668" y="5308899"/>
            <a:ext cx="5210999" cy="1207254"/>
          </a:xfrm>
          <a:prstGeom prst="rect">
            <a:avLst/>
          </a:prstGeom>
          <a:noFill/>
        </p:spPr>
        <p:txBody>
          <a:bodyPr wrap="square" lIns="91440" tIns="45720" rIns="91440" bIns="45720" rtlCol="0" anchor="t">
            <a:spAutoFit/>
          </a:bodyPr>
          <a:lstStyle/>
          <a:p>
            <a:pPr algn="just">
              <a:lnSpc>
                <a:spcPct val="140000"/>
              </a:lnSpc>
            </a:pPr>
            <a:r>
              <a:rPr lang="en-US" altLang="ja-JP" sz="1050">
                <a:solidFill>
                  <a:schemeClr val="tx1">
                    <a:lumMod val="75000"/>
                    <a:lumOff val="25000"/>
                  </a:schemeClr>
                </a:solidFill>
                <a:latin typeface="メイリオ"/>
                <a:ea typeface="メイリオ"/>
                <a:cs typeface="Meiryo UI" panose="020B0604030504040204" pitchFamily="50" charset="-128"/>
              </a:rPr>
              <a:t>Microsoft 365 </a:t>
            </a:r>
            <a:r>
              <a:rPr lang="ja-JP" altLang="en-US" sz="1050">
                <a:solidFill>
                  <a:schemeClr val="tx1">
                    <a:lumMod val="75000"/>
                    <a:lumOff val="25000"/>
                  </a:schemeClr>
                </a:solidFill>
                <a:latin typeface="メイリオ"/>
                <a:ea typeface="メイリオ"/>
                <a:cs typeface="Meiryo UI" panose="020B0604030504040204" pitchFamily="50" charset="-128"/>
              </a:rPr>
              <a:t>の監査ログを利用して、リスクの有無を判断し改善するサイクルを回すのには工数がかかります。また</a:t>
            </a:r>
            <a:r>
              <a:rPr lang="en-US" altLang="ja-JP" sz="1050">
                <a:solidFill>
                  <a:schemeClr val="tx1">
                    <a:lumMod val="75000"/>
                    <a:lumOff val="25000"/>
                  </a:schemeClr>
                </a:solidFill>
                <a:latin typeface="メイリオ"/>
                <a:ea typeface="メイリオ"/>
                <a:cs typeface="Meiryo UI" panose="020B0604030504040204" pitchFamily="50" charset="-128"/>
              </a:rPr>
              <a:t> Microsoft 365 E5 </a:t>
            </a:r>
            <a:r>
              <a:rPr lang="ja-JP" altLang="en-US" sz="1050">
                <a:solidFill>
                  <a:schemeClr val="tx1">
                    <a:lumMod val="75000"/>
                    <a:lumOff val="25000"/>
                  </a:schemeClr>
                </a:solidFill>
                <a:latin typeface="メイリオ"/>
                <a:ea typeface="メイリオ"/>
                <a:cs typeface="Meiryo UI" panose="020B0604030504040204" pitchFamily="50" charset="-128"/>
              </a:rPr>
              <a:t>等のライセンスを契約している場合、ポリシー設定やアラート通知を受け取れる「</a:t>
            </a:r>
            <a:r>
              <a:rPr lang="en-US" altLang="ja-JP" sz="1050">
                <a:solidFill>
                  <a:schemeClr val="tx1">
                    <a:lumMod val="75000"/>
                    <a:lumOff val="25000"/>
                  </a:schemeClr>
                </a:solidFill>
                <a:latin typeface="メイリオ"/>
                <a:ea typeface="メイリオ"/>
                <a:cs typeface="Meiryo UI" panose="020B0604030504040204" pitchFamily="50" charset="-128"/>
              </a:rPr>
              <a:t>Insider Risk Management</a:t>
            </a:r>
            <a:r>
              <a:rPr lang="ja-JP" altLang="en-US" sz="1050">
                <a:solidFill>
                  <a:schemeClr val="tx1">
                    <a:lumMod val="75000"/>
                    <a:lumOff val="25000"/>
                  </a:schemeClr>
                </a:solidFill>
                <a:latin typeface="メイリオ"/>
                <a:ea typeface="メイリオ"/>
                <a:cs typeface="Meiryo UI" panose="020B0604030504040204" pitchFamily="50" charset="-128"/>
              </a:rPr>
              <a:t>」を利用できますが、従業員へのルール浸透や管理者の負担を減らすことは難しい為、</a:t>
            </a:r>
            <a:r>
              <a:rPr lang="en-US" altLang="ja-JP" sz="1050">
                <a:solidFill>
                  <a:schemeClr val="tx1">
                    <a:lumMod val="75000"/>
                    <a:lumOff val="25000"/>
                  </a:schemeClr>
                </a:solidFill>
                <a:latin typeface="メイリオ"/>
                <a:ea typeface="メイリオ"/>
                <a:cs typeface="Meiryo UI" panose="020B0604030504040204" pitchFamily="50" charset="-128"/>
              </a:rPr>
              <a:t>SYNCPIT </a:t>
            </a:r>
            <a:r>
              <a:rPr lang="ja-JP" altLang="en-US" sz="1050">
                <a:solidFill>
                  <a:schemeClr val="tx1">
                    <a:lumMod val="75000"/>
                    <a:lumOff val="25000"/>
                  </a:schemeClr>
                </a:solidFill>
                <a:latin typeface="メイリオ"/>
                <a:ea typeface="メイリオ"/>
                <a:cs typeface="Meiryo UI" panose="020B0604030504040204" pitchFamily="50" charset="-128"/>
              </a:rPr>
              <a:t>はこれらの課題を解決します。</a:t>
            </a:r>
            <a:endParaRPr lang="en-US" altLang="ja-JP" sz="1050">
              <a:solidFill>
                <a:schemeClr val="tx1">
                  <a:lumMod val="75000"/>
                  <a:lumOff val="25000"/>
                </a:schemeClr>
              </a:solidFill>
              <a:latin typeface="メイリオ"/>
              <a:ea typeface="メイリオ"/>
              <a:cs typeface="Meiryo UI" panose="020B0604030504040204" pitchFamily="50" charset="-128"/>
            </a:endParaRPr>
          </a:p>
        </p:txBody>
      </p:sp>
      <p:pic>
        <p:nvPicPr>
          <p:cNvPr id="18" name="グラフィックス 17" descr="右向き指示マーク">
            <a:extLst>
              <a:ext uri="{FF2B5EF4-FFF2-40B4-BE49-F238E27FC236}">
                <a16:creationId xmlns:a16="http://schemas.microsoft.com/office/drawing/2014/main" id="{12236691-37FC-0441-BEB3-7861CE3258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1984" y="5061023"/>
            <a:ext cx="352541" cy="352541"/>
          </a:xfrm>
          <a:prstGeom prst="rect">
            <a:avLst/>
          </a:prstGeom>
        </p:spPr>
      </p:pic>
      <p:sp>
        <p:nvSpPr>
          <p:cNvPr id="19" name="テキスト ボックス 18">
            <a:extLst>
              <a:ext uri="{FF2B5EF4-FFF2-40B4-BE49-F238E27FC236}">
                <a16:creationId xmlns:a16="http://schemas.microsoft.com/office/drawing/2014/main" id="{1A74855D-68F7-CF4D-A307-6A84CE846EAD}"/>
              </a:ext>
            </a:extLst>
          </p:cNvPr>
          <p:cNvSpPr txBox="1"/>
          <p:nvPr/>
        </p:nvSpPr>
        <p:spPr>
          <a:xfrm>
            <a:off x="6374669" y="5113656"/>
            <a:ext cx="3877985" cy="276999"/>
          </a:xfrm>
          <a:prstGeom prst="rect">
            <a:avLst/>
          </a:prstGeom>
          <a:noFill/>
        </p:spPr>
        <p:txBody>
          <a:bodyPr wrap="none" rtlCol="0">
            <a:spAutoFit/>
          </a:bodyPr>
          <a:lstStyle/>
          <a:p>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監査ログから確認できるものの、運用が難しい・・・</a:t>
            </a:r>
          </a:p>
        </p:txBody>
      </p:sp>
    </p:spTree>
    <p:extLst>
      <p:ext uri="{BB962C8B-B14F-4D97-AF65-F5344CB8AC3E}">
        <p14:creationId xmlns:p14="http://schemas.microsoft.com/office/powerpoint/2010/main" val="255125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162ACAC-D55B-6D4A-9206-35AB576BB5D4}"/>
              </a:ext>
            </a:extLst>
          </p:cNvPr>
          <p:cNvSpPr>
            <a:spLocks noGrp="1"/>
          </p:cNvSpPr>
          <p:nvPr>
            <p:ph type="body" sz="quarter" idx="15"/>
          </p:nvPr>
        </p:nvSpPr>
        <p:spPr/>
        <p:txBody>
          <a:bodyPr/>
          <a:lstStyle/>
          <a:p>
            <a:r>
              <a:rPr kumimoji="1" lang="en-US" altLang="ja-JP">
                <a:latin typeface="メイリオ" panose="020B0604030504040204" pitchFamily="50" charset="-128"/>
                <a:ea typeface="メイリオ" panose="020B0604030504040204" pitchFamily="50" charset="-128"/>
              </a:rPr>
              <a:t>Microsoft 365 </a:t>
            </a:r>
            <a:r>
              <a:rPr kumimoji="1" lang="ja-JP" altLang="en-US">
                <a:latin typeface="メイリオ" panose="020B0604030504040204" pitchFamily="50" charset="-128"/>
                <a:ea typeface="メイリオ" panose="020B0604030504040204" pitchFamily="50" charset="-128"/>
              </a:rPr>
              <a:t>連携</a:t>
            </a:r>
          </a:p>
        </p:txBody>
      </p:sp>
      <p:sp>
        <p:nvSpPr>
          <p:cNvPr id="4" name="テキスト プレースホルダー 3">
            <a:extLst>
              <a:ext uri="{FF2B5EF4-FFF2-40B4-BE49-F238E27FC236}">
                <a16:creationId xmlns:a16="http://schemas.microsoft.com/office/drawing/2014/main" id="{F481C2FE-8DB0-4F43-9957-16A6D5A6F566}"/>
              </a:ext>
            </a:extLst>
          </p:cNvPr>
          <p:cNvSpPr>
            <a:spLocks noGrp="1"/>
          </p:cNvSpPr>
          <p:nvPr>
            <p:ph type="body" sz="quarter" idx="13"/>
          </p:nvPr>
        </p:nvSpPr>
        <p:spPr>
          <a:xfrm>
            <a:off x="263132" y="1172743"/>
            <a:ext cx="11665736" cy="332399"/>
          </a:xfrm>
        </p:spPr>
        <p:txBody>
          <a:bodyPr/>
          <a:lstStyle/>
          <a:p>
            <a:r>
              <a:rPr lang="en-US" altLang="ja-JP"/>
              <a:t>Microsoft 365 </a:t>
            </a:r>
            <a:r>
              <a:rPr lang="ja-JP" altLang="en-US"/>
              <a:t>の監査ログを活用して、組織内のルールの浸透をサポートします。</a:t>
            </a:r>
          </a:p>
        </p:txBody>
      </p:sp>
      <p:pic>
        <p:nvPicPr>
          <p:cNvPr id="5" name="グラフィックス 4" descr="同期中のクラウド 枠線">
            <a:extLst>
              <a:ext uri="{FF2B5EF4-FFF2-40B4-BE49-F238E27FC236}">
                <a16:creationId xmlns:a16="http://schemas.microsoft.com/office/drawing/2014/main" id="{A5F0ADBE-0902-8045-BB2A-3DED8A7F2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8821" y="2368881"/>
            <a:ext cx="775865" cy="747971"/>
          </a:xfrm>
          <a:prstGeom prst="rect">
            <a:avLst/>
          </a:prstGeom>
        </p:spPr>
      </p:pic>
      <p:sp>
        <p:nvSpPr>
          <p:cNvPr id="6" name="テキスト ボックス 5">
            <a:extLst>
              <a:ext uri="{FF2B5EF4-FFF2-40B4-BE49-F238E27FC236}">
                <a16:creationId xmlns:a16="http://schemas.microsoft.com/office/drawing/2014/main" id="{AD7FD3B5-FF06-154C-B905-BD15E1390350}"/>
              </a:ext>
            </a:extLst>
          </p:cNvPr>
          <p:cNvSpPr txBox="1"/>
          <p:nvPr/>
        </p:nvSpPr>
        <p:spPr>
          <a:xfrm>
            <a:off x="5723476" y="2141489"/>
            <a:ext cx="718145" cy="360850"/>
          </a:xfrm>
          <a:prstGeom prst="rect">
            <a:avLst/>
          </a:prstGeom>
          <a:solidFill>
            <a:schemeClr val="bg1"/>
          </a:solidFill>
        </p:spPr>
        <p:txBody>
          <a:bodyPr wrap="none" lIns="0" tIns="72000" rIns="0" bIns="72000" rtlCol="0" anchor="ctr">
            <a:spAutoFit/>
          </a:bodyPr>
          <a:lstStyle/>
          <a:p>
            <a:pPr algn="ctr"/>
            <a:r>
              <a:rPr kumimoji="1" lang="ja-JP" altLang="en-US" sz="1400" b="1">
                <a:solidFill>
                  <a:schemeClr val="tx1">
                    <a:lumMod val="65000"/>
                    <a:lumOff val="35000"/>
                  </a:schemeClr>
                </a:solidFill>
                <a:latin typeface="メイリオ" panose="020B0604030504040204" pitchFamily="50" charset="-128"/>
                <a:ea typeface="メイリオ" panose="020B0604030504040204" pitchFamily="50" charset="-128"/>
              </a:rPr>
              <a:t>監査ログ</a:t>
            </a:r>
          </a:p>
        </p:txBody>
      </p:sp>
      <p:grpSp>
        <p:nvGrpSpPr>
          <p:cNvPr id="7" name="グループ化 6">
            <a:extLst>
              <a:ext uri="{FF2B5EF4-FFF2-40B4-BE49-F238E27FC236}">
                <a16:creationId xmlns:a16="http://schemas.microsoft.com/office/drawing/2014/main" id="{15643811-0AD3-214C-B80A-DCED4E967E45}"/>
              </a:ext>
            </a:extLst>
          </p:cNvPr>
          <p:cNvGrpSpPr/>
          <p:nvPr/>
        </p:nvGrpSpPr>
        <p:grpSpPr>
          <a:xfrm>
            <a:off x="7440607" y="2455963"/>
            <a:ext cx="4329388" cy="3610706"/>
            <a:chOff x="7440607" y="2361369"/>
            <a:chExt cx="4329388" cy="3610706"/>
          </a:xfrm>
        </p:grpSpPr>
        <p:sp>
          <p:nvSpPr>
            <p:cNvPr id="8" name="角丸四角形 7">
              <a:extLst>
                <a:ext uri="{FF2B5EF4-FFF2-40B4-BE49-F238E27FC236}">
                  <a16:creationId xmlns:a16="http://schemas.microsoft.com/office/drawing/2014/main" id="{AFCC3F1A-7CF2-4347-AFEC-6C2474029AF8}"/>
                </a:ext>
              </a:extLst>
            </p:cNvPr>
            <p:cNvSpPr/>
            <p:nvPr/>
          </p:nvSpPr>
          <p:spPr>
            <a:xfrm>
              <a:off x="7700691" y="2361369"/>
              <a:ext cx="4069304" cy="3610706"/>
            </a:xfrm>
            <a:prstGeom prst="roundRect">
              <a:avLst>
                <a:gd name="adj" fmla="val 6045"/>
              </a:avLst>
            </a:prstGeom>
            <a:solidFill>
              <a:schemeClr val="bg1"/>
            </a:solidFill>
            <a:ln w="38100">
              <a:solidFill>
                <a:srgbClr val="008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直角三角形 8">
              <a:extLst>
                <a:ext uri="{FF2B5EF4-FFF2-40B4-BE49-F238E27FC236}">
                  <a16:creationId xmlns:a16="http://schemas.microsoft.com/office/drawing/2014/main" id="{D8E16D21-35F5-6649-B09E-C3827EB9A1DE}"/>
                </a:ext>
              </a:extLst>
            </p:cNvPr>
            <p:cNvSpPr/>
            <p:nvPr/>
          </p:nvSpPr>
          <p:spPr>
            <a:xfrm flipH="1" flipV="1">
              <a:off x="7440607" y="5509885"/>
              <a:ext cx="251154" cy="195971"/>
            </a:xfrm>
            <a:prstGeom prst="rtTriangle">
              <a:avLst/>
            </a:prstGeom>
            <a:solidFill>
              <a:srgbClr val="008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メイリオ" panose="020B0604030504040204" pitchFamily="50" charset="-128"/>
                <a:ea typeface="メイリオ" panose="020B0604030504040204" pitchFamily="50" charset="-128"/>
              </a:endParaRPr>
            </a:p>
          </p:txBody>
        </p:sp>
        <p:sp>
          <p:nvSpPr>
            <p:cNvPr id="10" name="テキスト プレースホルダー 4">
              <a:extLst>
                <a:ext uri="{FF2B5EF4-FFF2-40B4-BE49-F238E27FC236}">
                  <a16:creationId xmlns:a16="http://schemas.microsoft.com/office/drawing/2014/main" id="{241611C4-E5C8-9C47-ACB5-8E842DD61C79}"/>
                </a:ext>
              </a:extLst>
            </p:cNvPr>
            <p:cNvSpPr txBox="1">
              <a:spLocks/>
            </p:cNvSpPr>
            <p:nvPr/>
          </p:nvSpPr>
          <p:spPr>
            <a:xfrm>
              <a:off x="8120879" y="2702781"/>
              <a:ext cx="2693045" cy="2736134"/>
            </a:xfrm>
            <a:prstGeom prst="rect">
              <a:avLst/>
            </a:prstGeom>
          </p:spPr>
          <p:txBody>
            <a:bodyPr wrap="none" lIns="0" tIns="0" rIns="0" bIns="0" anchor="t" anchorCtr="0">
              <a:spAutoFit/>
            </a:bodyPr>
            <a:lstStyle>
              <a:lvl1pPr marL="0" marR="0" indent="0" algn="l" defTabSz="914400" rtl="0" eaLnBrk="1" fontAlgn="auto" latinLnBrk="0" hangingPunct="1">
                <a:lnSpc>
                  <a:spcPct val="140000"/>
                </a:lnSpc>
                <a:spcBef>
                  <a:spcPts val="0"/>
                </a:spcBef>
                <a:spcAft>
                  <a:spcPts val="0"/>
                </a:spcAft>
                <a:buClrTx/>
                <a:buSzTx/>
                <a:buFont typeface="Arial" panose="020B0604020202020204" pitchFamily="34" charset="0"/>
                <a:buNone/>
                <a:tabLst/>
                <a:defRPr kumimoji="1" sz="1400" b="0" kern="1200">
                  <a:solidFill>
                    <a:schemeClr val="tx1">
                      <a:lumMod val="85000"/>
                      <a:lumOff val="15000"/>
                    </a:schemeClr>
                  </a:solidFill>
                  <a:latin typeface="Yu Gothic" panose="020B0400000000000000" pitchFamily="34" charset="-128"/>
                  <a:ea typeface="Yu Gothic" panose="020B0400000000000000" pitchFamily="34" charset="-128"/>
                  <a:cs typeface="Yu Gothic" panose="020B0400000000000000" pitchFamily="34" charset="-128"/>
                </a:defRPr>
              </a:lvl1pPr>
              <a:lvl2pPr marL="457200" indent="0" algn="ctr" defTabSz="914400" rtl="0" eaLnBrk="1" latinLnBrk="0" hangingPunct="1">
                <a:lnSpc>
                  <a:spcPct val="90000"/>
                </a:lnSpc>
                <a:spcBef>
                  <a:spcPts val="500"/>
                </a:spcBef>
                <a:buFont typeface="Arial"/>
                <a:buNone/>
                <a:defRPr kumimoji="1" sz="2000" kern="1200">
                  <a:solidFill>
                    <a:schemeClr val="tx1">
                      <a:lumMod val="65000"/>
                      <a:lumOff val="35000"/>
                    </a:schemeClr>
                  </a:solidFill>
                  <a:latin typeface="Meiryo" panose="020B0604030504040204" pitchFamily="34" charset="-128"/>
                  <a:ea typeface="Meiryo" panose="020B0604030504040204" pitchFamily="34" charset="-128"/>
                  <a:cs typeface="+mn-cs"/>
                </a:defRPr>
              </a:lvl2pPr>
              <a:lvl3pPr marL="914400" indent="0" algn="ctr" defTabSz="914400" rtl="0" eaLnBrk="1" latinLnBrk="0" hangingPunct="1">
                <a:lnSpc>
                  <a:spcPct val="90000"/>
                </a:lnSpc>
                <a:spcBef>
                  <a:spcPts val="500"/>
                </a:spcBef>
                <a:buFont typeface="Arial"/>
                <a:buNone/>
                <a:defRPr kumimoji="1" sz="2000" kern="1200">
                  <a:solidFill>
                    <a:schemeClr val="tx1">
                      <a:lumMod val="65000"/>
                      <a:lumOff val="35000"/>
                    </a:schemeClr>
                  </a:solidFill>
                  <a:latin typeface="Meiryo" panose="020B0604030504040204" pitchFamily="34" charset="-128"/>
                  <a:ea typeface="Meiryo" panose="020B0604030504040204" pitchFamily="34" charset="-128"/>
                  <a:cs typeface="+mn-cs"/>
                </a:defRPr>
              </a:lvl3pPr>
              <a:lvl4pPr marL="1371600" indent="0" algn="ctr" defTabSz="914400" rtl="0" eaLnBrk="1" latinLnBrk="0" hangingPunct="1">
                <a:lnSpc>
                  <a:spcPct val="90000"/>
                </a:lnSpc>
                <a:spcBef>
                  <a:spcPts val="500"/>
                </a:spcBef>
                <a:buFont typeface="Arial"/>
                <a:buNone/>
                <a:defRPr kumimoji="1" sz="1800" kern="1200">
                  <a:solidFill>
                    <a:schemeClr val="tx1">
                      <a:lumMod val="65000"/>
                      <a:lumOff val="35000"/>
                    </a:schemeClr>
                  </a:solidFill>
                  <a:latin typeface="Meiryo" panose="020B0604030504040204" pitchFamily="34" charset="-128"/>
                  <a:ea typeface="Meiryo" panose="020B0604030504040204" pitchFamily="34" charset="-128"/>
                  <a:cs typeface="+mn-cs"/>
                </a:defRPr>
              </a:lvl4pPr>
              <a:lvl5pPr marL="1828800" indent="0" algn="ctr" defTabSz="914400" rtl="0" eaLnBrk="1" latinLnBrk="0" hangingPunct="1">
                <a:lnSpc>
                  <a:spcPct val="90000"/>
                </a:lnSpc>
                <a:spcBef>
                  <a:spcPts val="500"/>
                </a:spcBef>
                <a:buFont typeface="Arial"/>
                <a:buNone/>
                <a:defRPr kumimoji="1" sz="1800" kern="1200">
                  <a:solidFill>
                    <a:schemeClr val="tx1">
                      <a:lumMod val="65000"/>
                      <a:lumOff val="35000"/>
                    </a:schemeClr>
                  </a:solidFill>
                  <a:latin typeface="Meiryo" panose="020B0604030504040204" pitchFamily="34" charset="-128"/>
                  <a:ea typeface="Meiryo" panose="020B0604030504040204" pitchFamily="34" charset="-128"/>
                  <a:cs typeface="+mn-cs"/>
                </a:defRPr>
              </a:lvl5pPr>
              <a:lvl6pPr marL="2286000" indent="0" algn="ctr" defTabSz="914400" rtl="0" eaLnBrk="1" latinLnBrk="0" hangingPunct="1">
                <a:lnSpc>
                  <a:spcPct val="90000"/>
                </a:lnSpc>
                <a:spcBef>
                  <a:spcPts val="500"/>
                </a:spcBef>
                <a:buFont typeface="Arial"/>
                <a:buNone/>
                <a:defRPr kumimoji="1" sz="1800" kern="1200">
                  <a:solidFill>
                    <a:schemeClr val="tx1">
                      <a:lumMod val="65000"/>
                      <a:lumOff val="35000"/>
                    </a:schemeClr>
                  </a:solidFill>
                  <a:latin typeface="Meiryo" panose="020B0604030504040204" pitchFamily="34" charset="-128"/>
                  <a:ea typeface="Meiryo" panose="020B0604030504040204" pitchFamily="34" charset="-128"/>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アラート通知</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　・組織外共有アラート</a:t>
              </a:r>
            </a:p>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　・キーワード共有アラート</a:t>
              </a:r>
            </a:p>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　・時間外操作アラート</a:t>
              </a:r>
            </a:p>
            <a:p>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　・ゲストユーザー招待アラート</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b="1" dirty="0">
                  <a:solidFill>
                    <a:schemeClr val="tx1">
                      <a:lumMod val="75000"/>
                      <a:lumOff val="25000"/>
                    </a:schemeClr>
                  </a:solidFill>
                  <a:latin typeface="メイリオ"/>
                  <a:ea typeface="メイリオ"/>
                </a:rPr>
                <a:t>　・未使用</a:t>
              </a:r>
              <a:r>
                <a:rPr lang="en-US" altLang="ja-JP" b="1" dirty="0">
                  <a:solidFill>
                    <a:schemeClr val="tx1">
                      <a:lumMod val="75000"/>
                      <a:lumOff val="25000"/>
                    </a:schemeClr>
                  </a:solidFill>
                  <a:latin typeface="メイリオ"/>
                  <a:ea typeface="メイリオ"/>
                </a:rPr>
                <a:t>IP</a:t>
              </a:r>
              <a:r>
                <a:rPr lang="ja-JP" altLang="en-US" b="1" dirty="0">
                  <a:solidFill>
                    <a:schemeClr val="tx1">
                      <a:lumMod val="75000"/>
                      <a:lumOff val="25000"/>
                    </a:schemeClr>
                  </a:solidFill>
                  <a:latin typeface="メイリオ"/>
                  <a:ea typeface="メイリオ"/>
                </a:rPr>
                <a:t>認証アラート</a:t>
              </a:r>
              <a:r>
                <a:rPr lang="en-US" altLang="ja-JP" b="1" dirty="0">
                  <a:solidFill>
                    <a:schemeClr val="tx1">
                      <a:lumMod val="75000"/>
                      <a:lumOff val="25000"/>
                    </a:schemeClr>
                  </a:solidFill>
                  <a:latin typeface="メイリオ"/>
                  <a:ea typeface="メイリオ"/>
                </a:rPr>
                <a:t>※</a:t>
              </a:r>
            </a:p>
            <a:p>
              <a:r>
                <a:rPr lang="ja-JP" altLang="en-US" b="1" dirty="0">
                  <a:solidFill>
                    <a:schemeClr val="tx1">
                      <a:lumMod val="75000"/>
                      <a:lumOff val="25000"/>
                    </a:schemeClr>
                  </a:solidFill>
                  <a:latin typeface="メイリオ"/>
                  <a:ea typeface="メイリオ"/>
                </a:rPr>
                <a:t>　・時間外認証アラート</a:t>
              </a:r>
              <a:r>
                <a:rPr lang="en-US" altLang="ja-JP" b="1" dirty="0">
                  <a:solidFill>
                    <a:schemeClr val="tx1">
                      <a:lumMod val="75000"/>
                      <a:lumOff val="25000"/>
                    </a:schemeClr>
                  </a:solidFill>
                  <a:latin typeface="メイリオ"/>
                  <a:ea typeface="メイリオ"/>
                </a:rPr>
                <a:t>※</a:t>
              </a:r>
            </a:p>
            <a:p>
              <a:r>
                <a:rPr lang="ja-JP" altLang="en-US" b="1" dirty="0">
                  <a:solidFill>
                    <a:schemeClr val="tx1">
                      <a:lumMod val="75000"/>
                      <a:lumOff val="25000"/>
                    </a:schemeClr>
                  </a:solidFill>
                  <a:latin typeface="メイリオ"/>
                  <a:ea typeface="メイリオ"/>
                </a:rPr>
                <a:t>　・認証失敗アラート</a:t>
              </a:r>
              <a:r>
                <a:rPr lang="en-US" altLang="ja-JP" b="1" dirty="0">
                  <a:solidFill>
                    <a:schemeClr val="tx1">
                      <a:lumMod val="75000"/>
                      <a:lumOff val="25000"/>
                    </a:schemeClr>
                  </a:solidFill>
                  <a:latin typeface="メイリオ"/>
                  <a:ea typeface="メイリオ"/>
                </a:rPr>
                <a:t>※</a:t>
              </a:r>
            </a:p>
          </p:txBody>
        </p:sp>
      </p:grpSp>
      <p:grpSp>
        <p:nvGrpSpPr>
          <p:cNvPr id="11" name="グループ化 10">
            <a:extLst>
              <a:ext uri="{FF2B5EF4-FFF2-40B4-BE49-F238E27FC236}">
                <a16:creationId xmlns:a16="http://schemas.microsoft.com/office/drawing/2014/main" id="{0B1CD8A6-910C-1749-BBF4-8FAD20B89A2A}"/>
              </a:ext>
            </a:extLst>
          </p:cNvPr>
          <p:cNvGrpSpPr/>
          <p:nvPr/>
        </p:nvGrpSpPr>
        <p:grpSpPr>
          <a:xfrm>
            <a:off x="540218" y="1900476"/>
            <a:ext cx="3751825" cy="350386"/>
            <a:chOff x="514822" y="1794364"/>
            <a:chExt cx="3751825" cy="350386"/>
          </a:xfrm>
        </p:grpSpPr>
        <p:sp>
          <p:nvSpPr>
            <p:cNvPr id="12" name="正方形/長方形 11">
              <a:extLst>
                <a:ext uri="{FF2B5EF4-FFF2-40B4-BE49-F238E27FC236}">
                  <a16:creationId xmlns:a16="http://schemas.microsoft.com/office/drawing/2014/main" id="{86565CAD-51B0-6742-B91D-AF039CE3F94D}"/>
                </a:ext>
              </a:extLst>
            </p:cNvPr>
            <p:cNvSpPr/>
            <p:nvPr/>
          </p:nvSpPr>
          <p:spPr>
            <a:xfrm>
              <a:off x="1067295" y="1806196"/>
              <a:ext cx="2646878" cy="338554"/>
            </a:xfrm>
            <a:prstGeom prst="rect">
              <a:avLst/>
            </a:prstGeom>
          </p:spPr>
          <p:txBody>
            <a:bodyPr wrap="none">
              <a:sp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見える化とルールの設定！</a:t>
              </a:r>
            </a:p>
          </p:txBody>
        </p:sp>
        <p:grpSp>
          <p:nvGrpSpPr>
            <p:cNvPr id="13" name="グループ化 12">
              <a:extLst>
                <a:ext uri="{FF2B5EF4-FFF2-40B4-BE49-F238E27FC236}">
                  <a16:creationId xmlns:a16="http://schemas.microsoft.com/office/drawing/2014/main" id="{0E9E44A9-5864-1C45-A637-9FD561E8DEAC}"/>
                </a:ext>
              </a:extLst>
            </p:cNvPr>
            <p:cNvGrpSpPr/>
            <p:nvPr/>
          </p:nvGrpSpPr>
          <p:grpSpPr>
            <a:xfrm>
              <a:off x="514822" y="1794364"/>
              <a:ext cx="3751825" cy="329937"/>
              <a:chOff x="290902" y="2088857"/>
              <a:chExt cx="5004356" cy="363243"/>
            </a:xfrm>
          </p:grpSpPr>
          <p:cxnSp>
            <p:nvCxnSpPr>
              <p:cNvPr id="14" name="直線コネクタ 13">
                <a:extLst>
                  <a:ext uri="{FF2B5EF4-FFF2-40B4-BE49-F238E27FC236}">
                    <a16:creationId xmlns:a16="http://schemas.microsoft.com/office/drawing/2014/main" id="{560FE302-B2B7-AF40-AE74-27574126CFD6}"/>
                  </a:ext>
                </a:extLst>
              </p:cNvPr>
              <p:cNvCxnSpPr/>
              <p:nvPr/>
            </p:nvCxnSpPr>
            <p:spPr>
              <a:xfrm>
                <a:off x="290902" y="2092926"/>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738F0F0-CBA7-B94A-8B69-3BEF7E728DD6}"/>
                  </a:ext>
                </a:extLst>
              </p:cNvPr>
              <p:cNvCxnSpPr>
                <a:cxnSpLocks/>
              </p:cNvCxnSpPr>
              <p:nvPr/>
            </p:nvCxnSpPr>
            <p:spPr>
              <a:xfrm flipH="1">
                <a:off x="4936084" y="2088857"/>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グループ化 15">
            <a:extLst>
              <a:ext uri="{FF2B5EF4-FFF2-40B4-BE49-F238E27FC236}">
                <a16:creationId xmlns:a16="http://schemas.microsoft.com/office/drawing/2014/main" id="{4E949534-087A-9542-959F-B3C10FDD0151}"/>
              </a:ext>
            </a:extLst>
          </p:cNvPr>
          <p:cNvGrpSpPr/>
          <p:nvPr/>
        </p:nvGrpSpPr>
        <p:grpSpPr>
          <a:xfrm>
            <a:off x="7859430" y="1903578"/>
            <a:ext cx="3751825" cy="339066"/>
            <a:chOff x="7851602" y="1793440"/>
            <a:chExt cx="3751825" cy="339066"/>
          </a:xfrm>
        </p:grpSpPr>
        <p:sp>
          <p:nvSpPr>
            <p:cNvPr id="17" name="正方形/長方形 16">
              <a:extLst>
                <a:ext uri="{FF2B5EF4-FFF2-40B4-BE49-F238E27FC236}">
                  <a16:creationId xmlns:a16="http://schemas.microsoft.com/office/drawing/2014/main" id="{BE5C370F-B558-4841-ACF6-47C414BA2ACC}"/>
                </a:ext>
              </a:extLst>
            </p:cNvPr>
            <p:cNvSpPr/>
            <p:nvPr/>
          </p:nvSpPr>
          <p:spPr>
            <a:xfrm>
              <a:off x="8127830" y="1793952"/>
              <a:ext cx="3262433" cy="338554"/>
            </a:xfrm>
            <a:prstGeom prst="rect">
              <a:avLst/>
            </a:prstGeom>
          </p:spPr>
          <p:txBody>
            <a:bodyPr wrap="none">
              <a:sp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通知でルールの浸透をサポート！</a:t>
              </a:r>
            </a:p>
          </p:txBody>
        </p:sp>
        <p:grpSp>
          <p:nvGrpSpPr>
            <p:cNvPr id="18" name="グループ化 17">
              <a:extLst>
                <a:ext uri="{FF2B5EF4-FFF2-40B4-BE49-F238E27FC236}">
                  <a16:creationId xmlns:a16="http://schemas.microsoft.com/office/drawing/2014/main" id="{0B9FDE00-5126-784F-98EB-571559590A47}"/>
                </a:ext>
              </a:extLst>
            </p:cNvPr>
            <p:cNvGrpSpPr/>
            <p:nvPr/>
          </p:nvGrpSpPr>
          <p:grpSpPr>
            <a:xfrm>
              <a:off x="7851602" y="1793440"/>
              <a:ext cx="3751825" cy="329937"/>
              <a:chOff x="290902" y="2088857"/>
              <a:chExt cx="5004356" cy="363243"/>
            </a:xfrm>
          </p:grpSpPr>
          <p:cxnSp>
            <p:nvCxnSpPr>
              <p:cNvPr id="19" name="直線コネクタ 18">
                <a:extLst>
                  <a:ext uri="{FF2B5EF4-FFF2-40B4-BE49-F238E27FC236}">
                    <a16:creationId xmlns:a16="http://schemas.microsoft.com/office/drawing/2014/main" id="{956A513D-9B8C-9745-A203-EA2429B0840D}"/>
                  </a:ext>
                </a:extLst>
              </p:cNvPr>
              <p:cNvCxnSpPr/>
              <p:nvPr/>
            </p:nvCxnSpPr>
            <p:spPr>
              <a:xfrm>
                <a:off x="290902" y="2092926"/>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4FD3919-8579-FB47-AFF2-2270EBBA9708}"/>
                  </a:ext>
                </a:extLst>
              </p:cNvPr>
              <p:cNvCxnSpPr>
                <a:cxnSpLocks/>
              </p:cNvCxnSpPr>
              <p:nvPr/>
            </p:nvCxnSpPr>
            <p:spPr>
              <a:xfrm flipH="1">
                <a:off x="4936084" y="2088857"/>
                <a:ext cx="359174" cy="35917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2" name="角丸四角形 21">
            <a:extLst>
              <a:ext uri="{FF2B5EF4-FFF2-40B4-BE49-F238E27FC236}">
                <a16:creationId xmlns:a16="http://schemas.microsoft.com/office/drawing/2014/main" id="{60DF35AD-E7E6-2744-88E2-F8D9B7896224}"/>
              </a:ext>
            </a:extLst>
          </p:cNvPr>
          <p:cNvSpPr/>
          <p:nvPr/>
        </p:nvSpPr>
        <p:spPr>
          <a:xfrm>
            <a:off x="422005" y="2477280"/>
            <a:ext cx="3990700" cy="3908733"/>
          </a:xfrm>
          <a:prstGeom prst="roundRect">
            <a:avLst>
              <a:gd name="adj" fmla="val 6045"/>
            </a:avLst>
          </a:prstGeom>
          <a:solidFill>
            <a:schemeClr val="bg1"/>
          </a:solidFill>
          <a:ln w="38100">
            <a:solidFill>
              <a:srgbClr val="008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3" name="直角三角形 22">
            <a:extLst>
              <a:ext uri="{FF2B5EF4-FFF2-40B4-BE49-F238E27FC236}">
                <a16:creationId xmlns:a16="http://schemas.microsoft.com/office/drawing/2014/main" id="{18C3582B-6742-2946-B488-803E2A90A83F}"/>
              </a:ext>
            </a:extLst>
          </p:cNvPr>
          <p:cNvSpPr/>
          <p:nvPr/>
        </p:nvSpPr>
        <p:spPr>
          <a:xfrm flipV="1">
            <a:off x="4426703" y="3859609"/>
            <a:ext cx="251154" cy="195972"/>
          </a:xfrm>
          <a:prstGeom prst="rtTriangle">
            <a:avLst/>
          </a:prstGeom>
          <a:solidFill>
            <a:srgbClr val="008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0D0D7690-C76F-C141-BA1E-1317BC713605}"/>
              </a:ext>
            </a:extLst>
          </p:cNvPr>
          <p:cNvSpPr txBox="1"/>
          <p:nvPr/>
        </p:nvSpPr>
        <p:spPr>
          <a:xfrm>
            <a:off x="587937" y="2702029"/>
            <a:ext cx="3669732" cy="450913"/>
          </a:xfrm>
          <a:prstGeom prst="rect">
            <a:avLst/>
          </a:prstGeom>
          <a:noFill/>
        </p:spPr>
        <p:txBody>
          <a:bodyPr wrap="none" tIns="0" bIns="0" rtlCol="0" anchor="ctr">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利用状況チェック</a:t>
            </a:r>
            <a:endParaRPr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F2DEBCA5-5882-3941-8145-CF716BA128B9}"/>
              </a:ext>
            </a:extLst>
          </p:cNvPr>
          <p:cNvSpPr txBox="1"/>
          <p:nvPr/>
        </p:nvSpPr>
        <p:spPr>
          <a:xfrm>
            <a:off x="547144" y="4501814"/>
            <a:ext cx="3760121" cy="450913"/>
          </a:xfrm>
          <a:prstGeom prst="rect">
            <a:avLst/>
          </a:prstGeom>
          <a:noFill/>
        </p:spPr>
        <p:txBody>
          <a:bodyPr wrap="none" tIns="0" bIns="0" rtlCol="0" anchor="ctr">
            <a:noAutofit/>
          </a:bodyPr>
          <a:lstStyle/>
          <a:p>
            <a:pPr algn="ct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アラート設定</a:t>
            </a:r>
            <a:endParaRPr lang="en-US" altLang="ja-JP"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8" name="Picture 4">
            <a:extLst>
              <a:ext uri="{FF2B5EF4-FFF2-40B4-BE49-F238E27FC236}">
                <a16:creationId xmlns:a16="http://schemas.microsoft.com/office/drawing/2014/main" id="{1A6A11FE-8B45-AE4C-BDBE-CDEDB3C2E081}"/>
              </a:ext>
            </a:extLst>
          </p:cNvPr>
          <p:cNvPicPr>
            <a:picLocks noChangeAspect="1" noChangeArrowheads="1"/>
          </p:cNvPicPr>
          <p:nvPr/>
        </p:nvPicPr>
        <p:blipFill>
          <a:blip r:embed="rId5"/>
          <a:srcRect/>
          <a:stretch/>
        </p:blipFill>
        <p:spPr bwMode="auto">
          <a:xfrm>
            <a:off x="5383896" y="3085467"/>
            <a:ext cx="1422529" cy="311237"/>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a:extLst>
              <a:ext uri="{FF2B5EF4-FFF2-40B4-BE49-F238E27FC236}">
                <a16:creationId xmlns:a16="http://schemas.microsoft.com/office/drawing/2014/main" id="{8D1E5475-840A-7A47-B1F9-6076ADBBEB5F}"/>
              </a:ext>
            </a:extLst>
          </p:cNvPr>
          <p:cNvPicPr>
            <a:picLocks noChangeAspect="1"/>
          </p:cNvPicPr>
          <p:nvPr/>
        </p:nvPicPr>
        <p:blipFill>
          <a:blip r:embed="rId6"/>
          <a:stretch>
            <a:fillRect/>
          </a:stretch>
        </p:blipFill>
        <p:spPr>
          <a:xfrm>
            <a:off x="5039600" y="1801184"/>
            <a:ext cx="2114307" cy="343752"/>
          </a:xfrm>
          <a:prstGeom prst="rect">
            <a:avLst/>
          </a:prstGeom>
        </p:spPr>
      </p:pic>
      <p:grpSp>
        <p:nvGrpSpPr>
          <p:cNvPr id="30" name="グループ化 29">
            <a:extLst>
              <a:ext uri="{FF2B5EF4-FFF2-40B4-BE49-F238E27FC236}">
                <a16:creationId xmlns:a16="http://schemas.microsoft.com/office/drawing/2014/main" id="{65BD3375-B9C7-4E47-A032-3ED2B6CB1277}"/>
              </a:ext>
            </a:extLst>
          </p:cNvPr>
          <p:cNvGrpSpPr/>
          <p:nvPr/>
        </p:nvGrpSpPr>
        <p:grpSpPr>
          <a:xfrm>
            <a:off x="5432359" y="4480934"/>
            <a:ext cx="1810898" cy="2068586"/>
            <a:chOff x="5432359" y="4428380"/>
            <a:chExt cx="1810898" cy="2068586"/>
          </a:xfrm>
        </p:grpSpPr>
        <p:cxnSp>
          <p:nvCxnSpPr>
            <p:cNvPr id="31" name="直線コネクタ 30">
              <a:extLst>
                <a:ext uri="{FF2B5EF4-FFF2-40B4-BE49-F238E27FC236}">
                  <a16:creationId xmlns:a16="http://schemas.microsoft.com/office/drawing/2014/main" id="{6BEA8068-9B2C-9040-ADDB-068A67FF190E}"/>
                </a:ext>
              </a:extLst>
            </p:cNvPr>
            <p:cNvCxnSpPr>
              <a:cxnSpLocks/>
            </p:cNvCxnSpPr>
            <p:nvPr/>
          </p:nvCxnSpPr>
          <p:spPr>
            <a:xfrm>
              <a:off x="6095012" y="4428380"/>
              <a:ext cx="0" cy="127017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32" name="グラフィックス 31">
              <a:extLst>
                <a:ext uri="{FF2B5EF4-FFF2-40B4-BE49-F238E27FC236}">
                  <a16:creationId xmlns:a16="http://schemas.microsoft.com/office/drawing/2014/main" id="{180EC421-3A08-DB40-9899-FD815583AC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2359" y="5421325"/>
              <a:ext cx="1374066" cy="1075641"/>
            </a:xfrm>
            <a:prstGeom prst="rect">
              <a:avLst/>
            </a:prstGeom>
          </p:spPr>
        </p:pic>
        <p:sp>
          <p:nvSpPr>
            <p:cNvPr id="33" name="正方形/長方形 32">
              <a:extLst>
                <a:ext uri="{FF2B5EF4-FFF2-40B4-BE49-F238E27FC236}">
                  <a16:creationId xmlns:a16="http://schemas.microsoft.com/office/drawing/2014/main" id="{BCAA1977-8A17-6D47-9954-4F7B433EB157}"/>
                </a:ext>
              </a:extLst>
            </p:cNvPr>
            <p:cNvSpPr/>
            <p:nvPr/>
          </p:nvSpPr>
          <p:spPr>
            <a:xfrm>
              <a:off x="6494334" y="5527497"/>
              <a:ext cx="748923" cy="261610"/>
            </a:xfrm>
            <a:prstGeom prst="rect">
              <a:avLst/>
            </a:prstGeom>
          </p:spPr>
          <p:txBody>
            <a:bodyPr wrap="none">
              <a:spAutoFit/>
            </a:bodyPr>
            <a:lstStyle/>
            <a:p>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ユーザー</a:t>
              </a:r>
              <a:endParaRPr lang="ja-JP" altLang="en-US" sz="11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4" name="図 33">
              <a:extLst>
                <a:ext uri="{FF2B5EF4-FFF2-40B4-BE49-F238E27FC236}">
                  <a16:creationId xmlns:a16="http://schemas.microsoft.com/office/drawing/2014/main" id="{4A665444-452A-D240-8A78-6C83C12BDC40}"/>
                </a:ext>
              </a:extLst>
            </p:cNvPr>
            <p:cNvPicPr>
              <a:picLocks noChangeAspect="1"/>
            </p:cNvPicPr>
            <p:nvPr/>
          </p:nvPicPr>
          <p:blipFill>
            <a:blip r:embed="rId9"/>
            <a:stretch>
              <a:fillRect/>
            </a:stretch>
          </p:blipFill>
          <p:spPr>
            <a:xfrm>
              <a:off x="5895760" y="4874012"/>
              <a:ext cx="360000" cy="334800"/>
            </a:xfrm>
            <a:prstGeom prst="rect">
              <a:avLst/>
            </a:prstGeom>
          </p:spPr>
        </p:pic>
      </p:grpSp>
      <p:pic>
        <p:nvPicPr>
          <p:cNvPr id="36" name="グラフィックス 35">
            <a:extLst>
              <a:ext uri="{FF2B5EF4-FFF2-40B4-BE49-F238E27FC236}">
                <a16:creationId xmlns:a16="http://schemas.microsoft.com/office/drawing/2014/main" id="{E776BBCD-16D3-F941-AE5B-B1634BA05C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4772333" y="3495474"/>
            <a:ext cx="2529450" cy="1280949"/>
          </a:xfrm>
          <a:prstGeom prst="rect">
            <a:avLst/>
          </a:prstGeom>
        </p:spPr>
      </p:pic>
      <p:sp>
        <p:nvSpPr>
          <p:cNvPr id="37" name="正方形/長方形 36">
            <a:extLst>
              <a:ext uri="{FF2B5EF4-FFF2-40B4-BE49-F238E27FC236}">
                <a16:creationId xmlns:a16="http://schemas.microsoft.com/office/drawing/2014/main" id="{407A5D17-82E1-6A4C-8E19-59DC0389A4E2}"/>
              </a:ext>
            </a:extLst>
          </p:cNvPr>
          <p:cNvSpPr/>
          <p:nvPr/>
        </p:nvSpPr>
        <p:spPr>
          <a:xfrm>
            <a:off x="4882595" y="4824495"/>
            <a:ext cx="607859" cy="261610"/>
          </a:xfrm>
          <a:prstGeom prst="rect">
            <a:avLst/>
          </a:prstGeom>
        </p:spPr>
        <p:txBody>
          <a:bodyPr wrap="none">
            <a:spAutoFit/>
          </a:bodyPr>
          <a:lstStyle/>
          <a:p>
            <a:r>
              <a:rPr lang="ja-JP" altLang="en-US" sz="1100" b="1">
                <a:solidFill>
                  <a:schemeClr val="tx1">
                    <a:lumMod val="75000"/>
                    <a:lumOff val="25000"/>
                  </a:schemeClr>
                </a:solidFill>
                <a:latin typeface="メイリオ" panose="020B0604030504040204" pitchFamily="50" charset="-128"/>
                <a:ea typeface="メイリオ" panose="020B0604030504040204" pitchFamily="50" charset="-128"/>
              </a:rPr>
              <a:t>情シス</a:t>
            </a:r>
            <a:endParaRPr lang="ja-JP" altLang="en-US" sz="11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D1CE643A-FFAF-D346-AE93-7CF5490117E3}"/>
              </a:ext>
            </a:extLst>
          </p:cNvPr>
          <p:cNvSpPr txBox="1"/>
          <p:nvPr/>
        </p:nvSpPr>
        <p:spPr>
          <a:xfrm>
            <a:off x="9257769" y="6141488"/>
            <a:ext cx="2512226" cy="276999"/>
          </a:xfrm>
          <a:prstGeom prst="rect">
            <a:avLst/>
          </a:prstGeom>
          <a:noFill/>
        </p:spPr>
        <p:txBody>
          <a:bodyPr wrap="none" rtlCol="0">
            <a:spAutoFit/>
          </a:bodyPr>
          <a:lstStyle/>
          <a:p>
            <a:pPr algn="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※2022</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年</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7</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月以降実装予定です。</a:t>
            </a:r>
          </a:p>
        </p:txBody>
      </p:sp>
      <p:sp>
        <p:nvSpPr>
          <p:cNvPr id="41" name="テキスト プレースホルダー 1">
            <a:extLst>
              <a:ext uri="{FF2B5EF4-FFF2-40B4-BE49-F238E27FC236}">
                <a16:creationId xmlns:a16="http://schemas.microsoft.com/office/drawing/2014/main" id="{B1E87124-385D-6BE3-CC54-BED200929E3B}"/>
              </a:ext>
            </a:extLst>
          </p:cNvPr>
          <p:cNvSpPr txBox="1">
            <a:spLocks/>
          </p:cNvSpPr>
          <p:nvPr/>
        </p:nvSpPr>
        <p:spPr>
          <a:xfrm>
            <a:off x="263132" y="690627"/>
            <a:ext cx="11665736" cy="492443"/>
          </a:xfrm>
          <a:prstGeom prst="rect">
            <a:avLst/>
          </a:prstGeom>
        </p:spPr>
        <p:txBody>
          <a:bodyPr wrap="square" lIns="91440" tIns="45720" rIns="91440" bIns="45720"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b="1">
                <a:solidFill>
                  <a:srgbClr val="138CC9"/>
                </a:solidFill>
                <a:latin typeface="メイリオ"/>
                <a:ea typeface="メイリオ"/>
              </a:rPr>
              <a:t>SYNCPIT</a:t>
            </a:r>
            <a:r>
              <a:rPr lang="en-US" altLang="ja-JP" sz="2000" b="1">
                <a:latin typeface="メイリオ"/>
                <a:ea typeface="メイリオ"/>
              </a:rPr>
              <a:t> </a:t>
            </a:r>
            <a:r>
              <a:rPr lang="ja-JP" altLang="en-US" sz="2000" b="1">
                <a:latin typeface="メイリオ"/>
                <a:ea typeface="メイリオ"/>
              </a:rPr>
              <a:t>で</a:t>
            </a:r>
            <a:r>
              <a:rPr lang="en-US" altLang="ja-JP" sz="2000" b="1">
                <a:latin typeface="メイリオ"/>
                <a:ea typeface="メイリオ"/>
              </a:rPr>
              <a:t> </a:t>
            </a:r>
            <a:r>
              <a:rPr lang="ja-JP" altLang="en-US" sz="2000" b="1">
                <a:latin typeface="メイリオ"/>
                <a:ea typeface="メイリオ"/>
              </a:rPr>
              <a:t>“カンタン“</a:t>
            </a:r>
            <a:r>
              <a:rPr lang="en-US" altLang="ja-JP" sz="2000" b="1">
                <a:latin typeface="メイリオ"/>
                <a:ea typeface="メイリオ"/>
              </a:rPr>
              <a:t> </a:t>
            </a:r>
            <a:r>
              <a:rPr lang="ja-JP" altLang="en-US" sz="2000" b="1">
                <a:latin typeface="メイリオ"/>
                <a:ea typeface="メイリオ"/>
              </a:rPr>
              <a:t>に </a:t>
            </a:r>
            <a:r>
              <a:rPr lang="en-US" altLang="ja-JP" sz="2000" b="1">
                <a:latin typeface="メイリオ"/>
                <a:ea typeface="メイリオ"/>
              </a:rPr>
              <a:t>Microsoft 365 </a:t>
            </a:r>
            <a:r>
              <a:rPr lang="ja-JP" altLang="en-US" sz="2000" b="1">
                <a:latin typeface="メイリオ"/>
                <a:ea typeface="メイリオ"/>
              </a:rPr>
              <a:t>の利用状況とセキュリティチェックを可能に</a:t>
            </a:r>
          </a:p>
        </p:txBody>
      </p:sp>
      <p:pic>
        <p:nvPicPr>
          <p:cNvPr id="39" name="図 38">
            <a:extLst>
              <a:ext uri="{FF2B5EF4-FFF2-40B4-BE49-F238E27FC236}">
                <a16:creationId xmlns:a16="http://schemas.microsoft.com/office/drawing/2014/main" id="{CBA75B44-C13A-4A58-8081-F887C1AD8F31}"/>
              </a:ext>
            </a:extLst>
          </p:cNvPr>
          <p:cNvPicPr>
            <a:picLocks noChangeAspect="1"/>
          </p:cNvPicPr>
          <p:nvPr/>
        </p:nvPicPr>
        <p:blipFill>
          <a:blip r:embed="rId12"/>
          <a:stretch>
            <a:fillRect/>
          </a:stretch>
        </p:blipFill>
        <p:spPr>
          <a:xfrm>
            <a:off x="493941" y="3185916"/>
            <a:ext cx="3844378" cy="1121702"/>
          </a:xfrm>
          <a:prstGeom prst="rect">
            <a:avLst/>
          </a:prstGeom>
        </p:spPr>
      </p:pic>
      <p:pic>
        <p:nvPicPr>
          <p:cNvPr id="45" name="図 44">
            <a:extLst>
              <a:ext uri="{FF2B5EF4-FFF2-40B4-BE49-F238E27FC236}">
                <a16:creationId xmlns:a16="http://schemas.microsoft.com/office/drawing/2014/main" id="{B871EB0C-A5B9-47F3-B5C7-68EA678DC611}"/>
              </a:ext>
            </a:extLst>
          </p:cNvPr>
          <p:cNvPicPr>
            <a:picLocks noChangeAspect="1"/>
          </p:cNvPicPr>
          <p:nvPr/>
        </p:nvPicPr>
        <p:blipFill>
          <a:blip r:embed="rId13"/>
          <a:stretch>
            <a:fillRect/>
          </a:stretch>
        </p:blipFill>
        <p:spPr>
          <a:xfrm>
            <a:off x="505898" y="4964759"/>
            <a:ext cx="3833810" cy="1109979"/>
          </a:xfrm>
          <a:prstGeom prst="rect">
            <a:avLst/>
          </a:prstGeom>
        </p:spPr>
      </p:pic>
      <p:pic>
        <p:nvPicPr>
          <p:cNvPr id="47" name="図 46">
            <a:extLst>
              <a:ext uri="{FF2B5EF4-FFF2-40B4-BE49-F238E27FC236}">
                <a16:creationId xmlns:a16="http://schemas.microsoft.com/office/drawing/2014/main" id="{5474EE9E-8AA5-4A50-8C02-67EF0BC550D5}"/>
              </a:ext>
            </a:extLst>
          </p:cNvPr>
          <p:cNvPicPr>
            <a:picLocks noChangeAspect="1"/>
          </p:cNvPicPr>
          <p:nvPr/>
        </p:nvPicPr>
        <p:blipFill rotWithShape="1">
          <a:blip r:embed="rId14"/>
          <a:srcRect t="3360" r="2583" b="2171"/>
          <a:stretch/>
        </p:blipFill>
        <p:spPr>
          <a:xfrm>
            <a:off x="5310159" y="3574917"/>
            <a:ext cx="1460719" cy="809830"/>
          </a:xfrm>
          <a:prstGeom prst="rect">
            <a:avLst/>
          </a:prstGeom>
        </p:spPr>
      </p:pic>
    </p:spTree>
    <p:extLst>
      <p:ext uri="{BB962C8B-B14F-4D97-AF65-F5344CB8AC3E}">
        <p14:creationId xmlns:p14="http://schemas.microsoft.com/office/powerpoint/2010/main" val="295308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ーブル&#10;&#10;自動的に生成された説明">
            <a:extLst>
              <a:ext uri="{FF2B5EF4-FFF2-40B4-BE49-F238E27FC236}">
                <a16:creationId xmlns:a16="http://schemas.microsoft.com/office/drawing/2014/main" id="{2AF37F9B-307A-481C-B80D-E09C328A7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2" y="1345345"/>
            <a:ext cx="11582415" cy="2973692"/>
          </a:xfrm>
          <a:prstGeom prst="flowChartDocument">
            <a:avLst/>
          </a:prstGeom>
        </p:spPr>
      </p:pic>
      <p:sp>
        <p:nvSpPr>
          <p:cNvPr id="2" name="テキスト プレースホルダー 1">
            <a:extLst>
              <a:ext uri="{FF2B5EF4-FFF2-40B4-BE49-F238E27FC236}">
                <a16:creationId xmlns:a16="http://schemas.microsoft.com/office/drawing/2014/main" id="{0ED605BD-A6AE-AF43-86B8-6DAA15F41E1D}"/>
              </a:ext>
            </a:extLst>
          </p:cNvPr>
          <p:cNvSpPr>
            <a:spLocks noGrp="1"/>
          </p:cNvSpPr>
          <p:nvPr>
            <p:ph type="body" sz="quarter" idx="15"/>
          </p:nvPr>
        </p:nvSpPr>
        <p:spPr/>
        <p:txBody>
          <a:bodyPr/>
          <a:lstStyle/>
          <a:p>
            <a:r>
              <a:rPr kumimoji="1" lang="ja-JP" altLang="en-US"/>
              <a:t>監査ログ取得</a:t>
            </a:r>
          </a:p>
        </p:txBody>
      </p:sp>
      <p:grpSp>
        <p:nvGrpSpPr>
          <p:cNvPr id="8" name="グループ化 7">
            <a:extLst>
              <a:ext uri="{FF2B5EF4-FFF2-40B4-BE49-F238E27FC236}">
                <a16:creationId xmlns:a16="http://schemas.microsoft.com/office/drawing/2014/main" id="{418FCF4D-6307-E245-BB80-57909A37ECB0}"/>
              </a:ext>
            </a:extLst>
          </p:cNvPr>
          <p:cNvGrpSpPr/>
          <p:nvPr/>
        </p:nvGrpSpPr>
        <p:grpSpPr>
          <a:xfrm>
            <a:off x="877606" y="3684318"/>
            <a:ext cx="7751980" cy="2356754"/>
            <a:chOff x="3545243" y="4744798"/>
            <a:chExt cx="7751980" cy="2356754"/>
          </a:xfrm>
        </p:grpSpPr>
        <p:sp>
          <p:nvSpPr>
            <p:cNvPr id="9" name="三角形 8">
              <a:extLst>
                <a:ext uri="{FF2B5EF4-FFF2-40B4-BE49-F238E27FC236}">
                  <a16:creationId xmlns:a16="http://schemas.microsoft.com/office/drawing/2014/main" id="{362EE879-8A4F-F74F-B44F-F9E2B9FE4918}"/>
                </a:ext>
              </a:extLst>
            </p:cNvPr>
            <p:cNvSpPr/>
            <p:nvPr/>
          </p:nvSpPr>
          <p:spPr>
            <a:xfrm>
              <a:off x="7235307" y="4744798"/>
              <a:ext cx="376478" cy="324550"/>
            </a:xfrm>
            <a:prstGeom prst="triangle">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A7117051-4EAF-2140-B068-87D019ECDD0A}"/>
                </a:ext>
              </a:extLst>
            </p:cNvPr>
            <p:cNvSpPr/>
            <p:nvPr/>
          </p:nvSpPr>
          <p:spPr>
            <a:xfrm>
              <a:off x="3545243" y="4907073"/>
              <a:ext cx="7751980" cy="2194479"/>
            </a:xfrm>
            <a:prstGeom prst="roundRect">
              <a:avLst>
                <a:gd name="adj" fmla="val 9506"/>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b="1" u="sng" dirty="0">
                  <a:solidFill>
                    <a:schemeClr val="bg1"/>
                  </a:solidFill>
                  <a:latin typeface="Meiryo" panose="020B0604030504040204" pitchFamily="34" charset="-128"/>
                  <a:ea typeface="Meiryo" panose="020B0604030504040204" pitchFamily="34" charset="-128"/>
                </a:rPr>
                <a:t>アラート</a:t>
              </a:r>
              <a:r>
                <a:rPr lang="en-US" altLang="ja-JP" sz="1400" b="1" u="sng" dirty="0">
                  <a:solidFill>
                    <a:schemeClr val="bg1"/>
                  </a:solidFill>
                  <a:latin typeface="Meiryo" panose="020B0604030504040204" pitchFamily="34" charset="-128"/>
                  <a:ea typeface="Meiryo" panose="020B0604030504040204" pitchFamily="34" charset="-128"/>
                </a:rPr>
                <a:t> + </a:t>
              </a:r>
              <a:r>
                <a:rPr lang="ja-JP" altLang="en-US" sz="1400" b="1" u="sng" dirty="0">
                  <a:solidFill>
                    <a:schemeClr val="bg1"/>
                  </a:solidFill>
                  <a:latin typeface="Meiryo" panose="020B0604030504040204" pitchFamily="34" charset="-128"/>
                  <a:ea typeface="Meiryo" panose="020B0604030504040204" pitchFamily="34" charset="-128"/>
                </a:rPr>
                <a:t>前後のログ</a:t>
              </a:r>
              <a:endParaRPr lang="en-US" altLang="ja-JP" sz="1400" b="1" u="sng" dirty="0">
                <a:solidFill>
                  <a:schemeClr val="bg1"/>
                </a:solidFill>
                <a:latin typeface="Meiryo" panose="020B0604030504040204" pitchFamily="34" charset="-128"/>
                <a:ea typeface="Meiryo" panose="020B0604030504040204" pitchFamily="34" charset="-128"/>
              </a:endParaRPr>
            </a:p>
            <a:p>
              <a:pPr>
                <a:lnSpc>
                  <a:spcPct val="120000"/>
                </a:lnSpc>
              </a:pPr>
              <a:endParaRPr lang="en-US" altLang="ja-JP" sz="800" dirty="0">
                <a:solidFill>
                  <a:schemeClr val="bg1"/>
                </a:solidFill>
                <a:latin typeface="Meiryo" panose="020B0604030504040204" pitchFamily="34" charset="-128"/>
                <a:ea typeface="Meiryo" panose="020B0604030504040204" pitchFamily="34" charset="-128"/>
              </a:endParaRPr>
            </a:p>
            <a:p>
              <a:pPr>
                <a:lnSpc>
                  <a:spcPct val="120000"/>
                </a:lnSpc>
              </a:pPr>
              <a:r>
                <a:rPr lang="en-US" altLang="ja-JP" sz="1400" dirty="0">
                  <a:solidFill>
                    <a:schemeClr val="bg1"/>
                  </a:solidFill>
                  <a:latin typeface="Meiryo" panose="020B0604030504040204" pitchFamily="34" charset="-128"/>
                  <a:ea typeface="Meiryo" panose="020B0604030504040204" pitchFamily="34" charset="-128"/>
                </a:rPr>
                <a:t>01:21  </a:t>
              </a:r>
              <a:r>
                <a:rPr lang="ja-JP" altLang="en-US" sz="1400" dirty="0">
                  <a:solidFill>
                    <a:schemeClr val="bg1"/>
                  </a:solidFill>
                  <a:latin typeface="Meiryo" panose="020B0604030504040204" pitchFamily="34" charset="-128"/>
                  <a:ea typeface="Meiryo" panose="020B0604030504040204" pitchFamily="34" charset="-128"/>
                </a:rPr>
                <a:t>茂礼手</a:t>
              </a:r>
              <a:r>
                <a:rPr lang="en-US" altLang="ja-JP" sz="1400" dirty="0">
                  <a:solidFill>
                    <a:schemeClr val="bg1"/>
                  </a:solidFill>
                  <a:latin typeface="Meiryo" panose="020B0604030504040204" pitchFamily="34" charset="-128"/>
                  <a:ea typeface="Meiryo" panose="020B0604030504040204" pitchFamily="34" charset="-128"/>
                </a:rPr>
                <a:t> </a:t>
              </a:r>
              <a:r>
                <a:rPr lang="ja-JP" altLang="en-US" sz="1400" dirty="0">
                  <a:solidFill>
                    <a:schemeClr val="bg1"/>
                  </a:solidFill>
                  <a:latin typeface="Meiryo" panose="020B0604030504040204" pitchFamily="34" charset="-128"/>
                  <a:ea typeface="Meiryo" panose="020B0604030504040204" pitchFamily="34" charset="-128"/>
                </a:rPr>
                <a:t>太郎さんが「顧客名簿</a:t>
              </a:r>
              <a:r>
                <a:rPr lang="en-US" altLang="ja-JP" sz="1400" dirty="0">
                  <a:solidFill>
                    <a:schemeClr val="bg1"/>
                  </a:solidFill>
                  <a:latin typeface="Meiryo" panose="020B0604030504040204" pitchFamily="34" charset="-128"/>
                  <a:ea typeface="Meiryo" panose="020B0604030504040204" pitchFamily="34" charset="-128"/>
                </a:rPr>
                <a:t>.xlsx</a:t>
              </a:r>
              <a:r>
                <a:rPr lang="ja-JP" altLang="en-US" sz="1400" dirty="0">
                  <a:solidFill>
                    <a:schemeClr val="bg1"/>
                  </a:solidFill>
                  <a:latin typeface="Meiryo" panose="020B0604030504040204" pitchFamily="34" charset="-128"/>
                  <a:ea typeface="Meiryo" panose="020B0604030504040204" pitchFamily="34" charset="-128"/>
                </a:rPr>
                <a:t>」をアップロード</a:t>
              </a:r>
              <a:endParaRPr lang="en-US" altLang="ja-JP" sz="1400" dirty="0">
                <a:solidFill>
                  <a:schemeClr val="bg1"/>
                </a:solidFill>
                <a:latin typeface="Meiryo" panose="020B0604030504040204" pitchFamily="34" charset="-128"/>
                <a:ea typeface="Meiryo" panose="020B0604030504040204" pitchFamily="34" charset="-128"/>
              </a:endParaRPr>
            </a:p>
            <a:p>
              <a:pPr>
                <a:lnSpc>
                  <a:spcPct val="120000"/>
                </a:lnSpc>
              </a:pPr>
              <a:r>
                <a:rPr lang="en-US" altLang="ja-JP" sz="1400" dirty="0">
                  <a:solidFill>
                    <a:schemeClr val="bg1"/>
                  </a:solidFill>
                  <a:latin typeface="Meiryo" panose="020B0604030504040204" pitchFamily="34" charset="-128"/>
                  <a:ea typeface="Meiryo" panose="020B0604030504040204" pitchFamily="34" charset="-128"/>
                </a:rPr>
                <a:t>01:27  </a:t>
              </a:r>
              <a:r>
                <a:rPr lang="ja-JP" altLang="en-US" sz="1400" dirty="0">
                  <a:solidFill>
                    <a:schemeClr val="bg1"/>
                  </a:solidFill>
                  <a:latin typeface="Meiryo" panose="020B0604030504040204" pitchFamily="34" charset="-128"/>
                  <a:ea typeface="Meiryo" panose="020B0604030504040204" pitchFamily="34" charset="-128"/>
                </a:rPr>
                <a:t>ゲストユーザーがアクセスできる共有リンクを作成</a:t>
              </a:r>
              <a:r>
                <a:rPr lang="en-US" altLang="ja-JP" sz="1400" dirty="0">
                  <a:solidFill>
                    <a:schemeClr val="bg1"/>
                  </a:solidFill>
                  <a:latin typeface="Meiryo" panose="020B0604030504040204" pitchFamily="34" charset="-128"/>
                  <a:ea typeface="Meiryo" panose="020B0604030504040204" pitchFamily="34" charset="-128"/>
                </a:rPr>
                <a:t> </a:t>
              </a:r>
              <a:r>
                <a:rPr lang="ja-JP" altLang="en-US" sz="1400" dirty="0">
                  <a:solidFill>
                    <a:schemeClr val="bg1"/>
                  </a:solidFill>
                  <a:latin typeface="Meiryo" panose="020B0604030504040204" pitchFamily="34" charset="-128"/>
                  <a:ea typeface="Meiryo" panose="020B0604030504040204" pitchFamily="34" charset="-128"/>
                </a:rPr>
                <a:t>★アラート</a:t>
              </a:r>
              <a:endParaRPr lang="en-US" altLang="ja-JP" sz="1400" dirty="0">
                <a:solidFill>
                  <a:schemeClr val="bg1"/>
                </a:solidFill>
                <a:latin typeface="Meiryo" panose="020B0604030504040204" pitchFamily="34" charset="-128"/>
                <a:ea typeface="Meiryo" panose="020B0604030504040204" pitchFamily="34" charset="-128"/>
              </a:endParaRPr>
            </a:p>
            <a:p>
              <a:pPr>
                <a:lnSpc>
                  <a:spcPct val="120000"/>
                </a:lnSpc>
              </a:pPr>
              <a:r>
                <a:rPr lang="en-US" altLang="ja-JP" sz="1400" dirty="0">
                  <a:solidFill>
                    <a:schemeClr val="bg1"/>
                  </a:solidFill>
                  <a:latin typeface="Meiryo" panose="020B0604030504040204" pitchFamily="34" charset="-128"/>
                  <a:ea typeface="Meiryo" panose="020B0604030504040204" pitchFamily="34" charset="-128"/>
                </a:rPr>
                <a:t>01:28  </a:t>
              </a:r>
              <a:r>
                <a:rPr lang="ja-JP" altLang="en-US" sz="1400" dirty="0">
                  <a:solidFill>
                    <a:schemeClr val="bg1"/>
                  </a:solidFill>
                  <a:latin typeface="Meiryo" panose="020B0604030504040204" pitchFamily="34" charset="-128"/>
                  <a:ea typeface="Meiryo" panose="020B0604030504040204" pitchFamily="34" charset="-128"/>
                </a:rPr>
                <a:t>ゲストユーザー（</a:t>
              </a:r>
              <a:r>
                <a:rPr lang="en-US" altLang="ja-JP" sz="1400" dirty="0" err="1">
                  <a:solidFill>
                    <a:schemeClr val="bg1"/>
                  </a:solidFill>
                  <a:latin typeface="Meiryo" panose="020B0604030504040204" pitchFamily="34" charset="-128"/>
                  <a:ea typeface="Meiryo" panose="020B0604030504040204" pitchFamily="34" charset="-128"/>
                </a:rPr>
                <a:t>kenta.uchida</a:t>
              </a:r>
              <a:r>
                <a:rPr lang="ja-JP" altLang="en-US" sz="1400" dirty="0">
                  <a:solidFill>
                    <a:schemeClr val="bg1"/>
                  </a:solidFill>
                  <a:latin typeface="Meiryo" panose="020B0604030504040204" pitchFamily="34" charset="-128"/>
                  <a:ea typeface="Meiryo" panose="020B0604030504040204" pitchFamily="34" charset="-128"/>
                </a:rPr>
                <a:t>）が共有リンクを使用・アクセス</a:t>
              </a:r>
              <a:endParaRPr lang="en-US" altLang="ja-JP" sz="1400" dirty="0">
                <a:solidFill>
                  <a:schemeClr val="bg1"/>
                </a:solidFill>
                <a:latin typeface="Meiryo" panose="020B0604030504040204" pitchFamily="34" charset="-128"/>
                <a:ea typeface="Meiryo" panose="020B0604030504040204" pitchFamily="34" charset="-128"/>
              </a:endParaRPr>
            </a:p>
            <a:p>
              <a:pPr>
                <a:lnSpc>
                  <a:spcPct val="120000"/>
                </a:lnSpc>
              </a:pPr>
              <a:r>
                <a:rPr lang="en-US" altLang="ja-JP" sz="1400" dirty="0">
                  <a:solidFill>
                    <a:schemeClr val="bg1"/>
                  </a:solidFill>
                  <a:latin typeface="Meiryo" panose="020B0604030504040204" pitchFamily="34" charset="-128"/>
                  <a:ea typeface="Meiryo" panose="020B0604030504040204" pitchFamily="34" charset="-128"/>
                </a:rPr>
                <a:t>01:28  </a:t>
              </a:r>
              <a:r>
                <a:rPr lang="ja-JP" altLang="en-US" sz="1400" dirty="0">
                  <a:solidFill>
                    <a:schemeClr val="bg1"/>
                  </a:solidFill>
                  <a:latin typeface="Meiryo" panose="020B0604030504040204" pitchFamily="34" charset="-128"/>
                  <a:ea typeface="Meiryo" panose="020B0604030504040204" pitchFamily="34" charset="-128"/>
                </a:rPr>
                <a:t>ゲストユーザー（</a:t>
              </a:r>
              <a:r>
                <a:rPr lang="en-US" altLang="ja-JP" sz="1400" dirty="0" err="1">
                  <a:solidFill>
                    <a:schemeClr val="bg1"/>
                  </a:solidFill>
                  <a:latin typeface="Meiryo" panose="020B0604030504040204" pitchFamily="34" charset="-128"/>
                  <a:ea typeface="Meiryo" panose="020B0604030504040204" pitchFamily="34" charset="-128"/>
                </a:rPr>
                <a:t>kenta.uchida</a:t>
              </a:r>
              <a:r>
                <a:rPr lang="ja-JP" altLang="en-US" sz="1400" dirty="0">
                  <a:solidFill>
                    <a:schemeClr val="bg1"/>
                  </a:solidFill>
                  <a:latin typeface="Meiryo" panose="020B0604030504040204" pitchFamily="34" charset="-128"/>
                  <a:ea typeface="Meiryo" panose="020B0604030504040204" pitchFamily="34" charset="-128"/>
                </a:rPr>
                <a:t>）がファイル名を「アクションプラン</a:t>
              </a:r>
              <a:r>
                <a:rPr lang="en-US" altLang="ja-JP" sz="1400" dirty="0">
                  <a:solidFill>
                    <a:schemeClr val="bg1"/>
                  </a:solidFill>
                  <a:latin typeface="Meiryo" panose="020B0604030504040204" pitchFamily="34" charset="-128"/>
                  <a:ea typeface="Meiryo" panose="020B0604030504040204" pitchFamily="34" charset="-128"/>
                </a:rPr>
                <a:t>.xlsx</a:t>
              </a:r>
              <a:r>
                <a:rPr lang="ja-JP" altLang="en-US" sz="1400" dirty="0">
                  <a:solidFill>
                    <a:schemeClr val="bg1"/>
                  </a:solidFill>
                  <a:latin typeface="Meiryo" panose="020B0604030504040204" pitchFamily="34" charset="-128"/>
                  <a:ea typeface="Meiryo" panose="020B0604030504040204" pitchFamily="34" charset="-128"/>
                </a:rPr>
                <a:t>」に変更</a:t>
              </a:r>
              <a:endParaRPr lang="en-US" altLang="ja-JP" sz="1400" dirty="0">
                <a:solidFill>
                  <a:schemeClr val="bg1"/>
                </a:solidFill>
                <a:latin typeface="Meiryo" panose="020B0604030504040204" pitchFamily="34" charset="-128"/>
                <a:ea typeface="Meiryo" panose="020B0604030504040204" pitchFamily="34" charset="-128"/>
              </a:endParaRPr>
            </a:p>
            <a:p>
              <a:pPr>
                <a:lnSpc>
                  <a:spcPct val="120000"/>
                </a:lnSpc>
              </a:pPr>
              <a:r>
                <a:rPr lang="en-US" altLang="ja-JP" sz="1400" dirty="0">
                  <a:solidFill>
                    <a:schemeClr val="bg1"/>
                  </a:solidFill>
                  <a:latin typeface="Meiryo" panose="020B0604030504040204" pitchFamily="34" charset="-128"/>
                  <a:ea typeface="Meiryo" panose="020B0604030504040204" pitchFamily="34" charset="-128"/>
                </a:rPr>
                <a:t>01:43  </a:t>
              </a:r>
              <a:r>
                <a:rPr lang="ja-JP" altLang="en-US" sz="1400" dirty="0">
                  <a:solidFill>
                    <a:schemeClr val="bg1"/>
                  </a:solidFill>
                  <a:latin typeface="Meiryo" panose="020B0604030504040204" pitchFamily="34" charset="-128"/>
                  <a:ea typeface="Meiryo" panose="020B0604030504040204" pitchFamily="34" charset="-128"/>
                </a:rPr>
                <a:t>ゲストユーザー（</a:t>
              </a:r>
              <a:r>
                <a:rPr lang="en-US" altLang="ja-JP" sz="1400" dirty="0" err="1">
                  <a:solidFill>
                    <a:schemeClr val="bg1"/>
                  </a:solidFill>
                  <a:latin typeface="Meiryo" panose="020B0604030504040204" pitchFamily="34" charset="-128"/>
                  <a:ea typeface="Meiryo" panose="020B0604030504040204" pitchFamily="34" charset="-128"/>
                </a:rPr>
                <a:t>kenta.uchida</a:t>
              </a:r>
              <a:r>
                <a:rPr lang="ja-JP" altLang="en-US" sz="1400" dirty="0">
                  <a:solidFill>
                    <a:schemeClr val="bg1"/>
                  </a:solidFill>
                  <a:latin typeface="Meiryo" panose="020B0604030504040204" pitchFamily="34" charset="-128"/>
                  <a:ea typeface="Meiryo" panose="020B0604030504040204" pitchFamily="34" charset="-128"/>
                </a:rPr>
                <a:t>）がファイルをダウンロード</a:t>
              </a:r>
              <a:endParaRPr lang="en-US" altLang="ja-JP" sz="1400" dirty="0">
                <a:solidFill>
                  <a:schemeClr val="bg1"/>
                </a:solidFill>
                <a:latin typeface="Meiryo" panose="020B0604030504040204" pitchFamily="34" charset="-128"/>
                <a:ea typeface="Meiryo" panose="020B0604030504040204" pitchFamily="34" charset="-128"/>
              </a:endParaRPr>
            </a:p>
            <a:p>
              <a:pPr>
                <a:lnSpc>
                  <a:spcPct val="120000"/>
                </a:lnSpc>
              </a:pPr>
              <a:r>
                <a:rPr lang="en-US" altLang="ja-JP" sz="1400" dirty="0">
                  <a:solidFill>
                    <a:schemeClr val="bg1"/>
                  </a:solidFill>
                  <a:latin typeface="Meiryo" panose="020B0604030504040204" pitchFamily="34" charset="-128"/>
                  <a:ea typeface="Meiryo" panose="020B0604030504040204" pitchFamily="34" charset="-128"/>
                </a:rPr>
                <a:t>01:43  </a:t>
              </a:r>
              <a:r>
                <a:rPr lang="ja-JP" altLang="en-US" sz="1400" dirty="0">
                  <a:solidFill>
                    <a:schemeClr val="bg1"/>
                  </a:solidFill>
                  <a:latin typeface="Meiryo" panose="020B0604030504040204" pitchFamily="34" charset="-128"/>
                  <a:ea typeface="Meiryo" panose="020B0604030504040204" pitchFamily="34" charset="-128"/>
                </a:rPr>
                <a:t>ゲストユーザー（</a:t>
              </a:r>
              <a:r>
                <a:rPr lang="en-US" altLang="ja-JP" sz="1400" dirty="0" err="1">
                  <a:solidFill>
                    <a:schemeClr val="bg1"/>
                  </a:solidFill>
                  <a:latin typeface="Meiryo" panose="020B0604030504040204" pitchFamily="34" charset="-128"/>
                  <a:ea typeface="Meiryo" panose="020B0604030504040204" pitchFamily="34" charset="-128"/>
                </a:rPr>
                <a:t>kenta.uchida</a:t>
              </a:r>
              <a:r>
                <a:rPr lang="ja-JP" altLang="en-US" sz="1400" dirty="0">
                  <a:solidFill>
                    <a:schemeClr val="bg1"/>
                  </a:solidFill>
                  <a:latin typeface="Meiryo" panose="020B0604030504040204" pitchFamily="34" charset="-128"/>
                  <a:ea typeface="Meiryo" panose="020B0604030504040204" pitchFamily="34" charset="-128"/>
                </a:rPr>
                <a:t>）がファイルを削除</a:t>
              </a:r>
              <a:endParaRPr lang="en-US" altLang="ja-JP" sz="1400" dirty="0">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7233F742-D18B-1647-83D9-7FFC95F98214}"/>
              </a:ext>
            </a:extLst>
          </p:cNvPr>
          <p:cNvGrpSpPr/>
          <p:nvPr/>
        </p:nvGrpSpPr>
        <p:grpSpPr>
          <a:xfrm>
            <a:off x="3377055" y="1588012"/>
            <a:ext cx="1170658" cy="634189"/>
            <a:chOff x="1977545" y="1748383"/>
            <a:chExt cx="1170658" cy="634189"/>
          </a:xfrm>
        </p:grpSpPr>
        <p:sp>
          <p:nvSpPr>
            <p:cNvPr id="13" name="円/楕円 12">
              <a:extLst>
                <a:ext uri="{FF2B5EF4-FFF2-40B4-BE49-F238E27FC236}">
                  <a16:creationId xmlns:a16="http://schemas.microsoft.com/office/drawing/2014/main" id="{E1B7F8B5-B0EB-DA40-AE19-9A319B4E95C3}"/>
                </a:ext>
              </a:extLst>
            </p:cNvPr>
            <p:cNvSpPr/>
            <p:nvPr/>
          </p:nvSpPr>
          <p:spPr>
            <a:xfrm>
              <a:off x="1977545" y="2219021"/>
              <a:ext cx="163551" cy="163551"/>
            </a:xfrm>
            <a:prstGeom prst="ellipse">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4352AFD6-8E45-B640-8CAD-2E1E36F889BF}"/>
                </a:ext>
              </a:extLst>
            </p:cNvPr>
            <p:cNvGrpSpPr/>
            <p:nvPr/>
          </p:nvGrpSpPr>
          <p:grpSpPr>
            <a:xfrm>
              <a:off x="2100209" y="1975485"/>
              <a:ext cx="1047994" cy="267031"/>
              <a:chOff x="2100209" y="2372090"/>
              <a:chExt cx="1047994" cy="267031"/>
            </a:xfrm>
          </p:grpSpPr>
          <p:cxnSp>
            <p:nvCxnSpPr>
              <p:cNvPr id="16" name="直線コネクタ 15">
                <a:extLst>
                  <a:ext uri="{FF2B5EF4-FFF2-40B4-BE49-F238E27FC236}">
                    <a16:creationId xmlns:a16="http://schemas.microsoft.com/office/drawing/2014/main" id="{063AC1FD-29E8-134D-AA3E-15DAEA179F4B}"/>
                  </a:ext>
                </a:extLst>
              </p:cNvPr>
              <p:cNvCxnSpPr>
                <a:cxnSpLocks/>
              </p:cNvCxnSpPr>
              <p:nvPr/>
            </p:nvCxnSpPr>
            <p:spPr>
              <a:xfrm flipV="1">
                <a:off x="2100209" y="2372090"/>
                <a:ext cx="250950" cy="267031"/>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9FA37FC-5098-D840-8C9E-09B13E29F184}"/>
                  </a:ext>
                </a:extLst>
              </p:cNvPr>
              <p:cNvCxnSpPr>
                <a:cxnSpLocks/>
              </p:cNvCxnSpPr>
              <p:nvPr/>
            </p:nvCxnSpPr>
            <p:spPr>
              <a:xfrm>
                <a:off x="2351159" y="2375413"/>
                <a:ext cx="797044" cy="0"/>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07E52790-1A4E-9B48-ADCB-95C243A249F6}"/>
                </a:ext>
              </a:extLst>
            </p:cNvPr>
            <p:cNvSpPr txBox="1"/>
            <p:nvPr/>
          </p:nvSpPr>
          <p:spPr>
            <a:xfrm>
              <a:off x="2382689" y="1748383"/>
              <a:ext cx="359073" cy="215444"/>
            </a:xfrm>
            <a:prstGeom prst="rect">
              <a:avLst/>
            </a:prstGeom>
            <a:noFill/>
          </p:spPr>
          <p:txBody>
            <a:bodyPr wrap="none" lIns="0" tIns="0" rIns="0" bIns="0" rtlCol="0">
              <a:spAutoFit/>
            </a:bodyPr>
            <a:lstStyle/>
            <a:p>
              <a:r>
                <a:rPr lang="ja-JP" altLang="en-US" sz="1400" b="1">
                  <a:solidFill>
                    <a:srgbClr val="FF7C79"/>
                  </a:solidFill>
                  <a:latin typeface="Meiryo" panose="020B0604030504040204" pitchFamily="34" charset="-128"/>
                  <a:ea typeface="Meiryo" panose="020B0604030504040204" pitchFamily="34" charset="-128"/>
                </a:rPr>
                <a:t>誰が</a:t>
              </a:r>
              <a:endParaRPr lang="en-US" altLang="ja-JP" sz="1400" b="1">
                <a:solidFill>
                  <a:srgbClr val="FF7C79"/>
                </a:solidFill>
                <a:latin typeface="Meiryo" panose="020B0604030504040204" pitchFamily="34" charset="-128"/>
                <a:ea typeface="Meiryo" panose="020B0604030504040204" pitchFamily="34" charset="-128"/>
              </a:endParaRPr>
            </a:p>
          </p:txBody>
        </p:sp>
      </p:grpSp>
      <p:grpSp>
        <p:nvGrpSpPr>
          <p:cNvPr id="18" name="グループ化 17">
            <a:extLst>
              <a:ext uri="{FF2B5EF4-FFF2-40B4-BE49-F238E27FC236}">
                <a16:creationId xmlns:a16="http://schemas.microsoft.com/office/drawing/2014/main" id="{819191AC-EBD6-A148-95BD-B7AA87C55935}"/>
              </a:ext>
            </a:extLst>
          </p:cNvPr>
          <p:cNvGrpSpPr/>
          <p:nvPr/>
        </p:nvGrpSpPr>
        <p:grpSpPr>
          <a:xfrm>
            <a:off x="6685115" y="1588012"/>
            <a:ext cx="1482362" cy="634189"/>
            <a:chOff x="1977545" y="1748383"/>
            <a:chExt cx="1482362" cy="634189"/>
          </a:xfrm>
        </p:grpSpPr>
        <p:sp>
          <p:nvSpPr>
            <p:cNvPr id="19" name="円/楕円 18">
              <a:extLst>
                <a:ext uri="{FF2B5EF4-FFF2-40B4-BE49-F238E27FC236}">
                  <a16:creationId xmlns:a16="http://schemas.microsoft.com/office/drawing/2014/main" id="{4BB5CBDF-3A17-8447-9642-80C9BA376049}"/>
                </a:ext>
              </a:extLst>
            </p:cNvPr>
            <p:cNvSpPr/>
            <p:nvPr/>
          </p:nvSpPr>
          <p:spPr>
            <a:xfrm>
              <a:off x="1977545" y="2219021"/>
              <a:ext cx="163551" cy="163551"/>
            </a:xfrm>
            <a:prstGeom prst="ellipse">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C011380C-ADF1-264F-AA57-A82A9EE56D5F}"/>
                </a:ext>
              </a:extLst>
            </p:cNvPr>
            <p:cNvGrpSpPr/>
            <p:nvPr/>
          </p:nvGrpSpPr>
          <p:grpSpPr>
            <a:xfrm>
              <a:off x="2100209" y="1975485"/>
              <a:ext cx="1359698" cy="267031"/>
              <a:chOff x="2100209" y="2372090"/>
              <a:chExt cx="1359698" cy="267031"/>
            </a:xfrm>
          </p:grpSpPr>
          <p:cxnSp>
            <p:nvCxnSpPr>
              <p:cNvPr id="22" name="直線コネクタ 21">
                <a:extLst>
                  <a:ext uri="{FF2B5EF4-FFF2-40B4-BE49-F238E27FC236}">
                    <a16:creationId xmlns:a16="http://schemas.microsoft.com/office/drawing/2014/main" id="{6B0DF6F3-51DC-904C-8717-DBE4980FE5E3}"/>
                  </a:ext>
                </a:extLst>
              </p:cNvPr>
              <p:cNvCxnSpPr>
                <a:cxnSpLocks/>
              </p:cNvCxnSpPr>
              <p:nvPr/>
            </p:nvCxnSpPr>
            <p:spPr>
              <a:xfrm flipV="1">
                <a:off x="2100209" y="2372090"/>
                <a:ext cx="250950" cy="267031"/>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EE50BA7-907B-CC4B-9F35-E009F8A0849B}"/>
                  </a:ext>
                </a:extLst>
              </p:cNvPr>
              <p:cNvCxnSpPr>
                <a:cxnSpLocks/>
              </p:cNvCxnSpPr>
              <p:nvPr/>
            </p:nvCxnSpPr>
            <p:spPr>
              <a:xfrm>
                <a:off x="2351159" y="2375413"/>
                <a:ext cx="1108748" cy="0"/>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B6635AA9-D482-454E-AFBD-60C3F17B0A65}"/>
                </a:ext>
              </a:extLst>
            </p:cNvPr>
            <p:cNvSpPr txBox="1"/>
            <p:nvPr/>
          </p:nvSpPr>
          <p:spPr>
            <a:xfrm>
              <a:off x="2382689" y="1748383"/>
              <a:ext cx="1077218" cy="215444"/>
            </a:xfrm>
            <a:prstGeom prst="rect">
              <a:avLst/>
            </a:prstGeom>
            <a:noFill/>
          </p:spPr>
          <p:txBody>
            <a:bodyPr wrap="none" lIns="0" tIns="0" rIns="0" bIns="0" rtlCol="0">
              <a:spAutoFit/>
            </a:bodyPr>
            <a:lstStyle/>
            <a:p>
              <a:r>
                <a:rPr lang="ja-JP" altLang="en-US" sz="1400" b="1" dirty="0">
                  <a:solidFill>
                    <a:srgbClr val="FF7C79"/>
                  </a:solidFill>
                  <a:latin typeface="Meiryo" panose="020B0604030504040204" pitchFamily="34" charset="-128"/>
                  <a:ea typeface="Meiryo" panose="020B0604030504040204" pitchFamily="34" charset="-128"/>
                </a:rPr>
                <a:t>どのアプリで</a:t>
              </a:r>
              <a:endParaRPr lang="en-US" altLang="ja-JP" sz="1400" b="1" dirty="0">
                <a:solidFill>
                  <a:srgbClr val="FF7C79"/>
                </a:solidFill>
                <a:latin typeface="Meiryo" panose="020B0604030504040204" pitchFamily="34" charset="-128"/>
                <a:ea typeface="Meiryo" panose="020B0604030504040204" pitchFamily="34" charset="-128"/>
              </a:endParaRPr>
            </a:p>
          </p:txBody>
        </p:sp>
      </p:grpSp>
      <p:grpSp>
        <p:nvGrpSpPr>
          <p:cNvPr id="24" name="グループ化 23">
            <a:extLst>
              <a:ext uri="{FF2B5EF4-FFF2-40B4-BE49-F238E27FC236}">
                <a16:creationId xmlns:a16="http://schemas.microsoft.com/office/drawing/2014/main" id="{D6A3F58F-5B3C-EB49-9C95-534BAC2EA86F}"/>
              </a:ext>
            </a:extLst>
          </p:cNvPr>
          <p:cNvGrpSpPr/>
          <p:nvPr/>
        </p:nvGrpSpPr>
        <p:grpSpPr>
          <a:xfrm>
            <a:off x="1757423" y="1588012"/>
            <a:ext cx="1170658" cy="634189"/>
            <a:chOff x="1977545" y="1748383"/>
            <a:chExt cx="1170658" cy="634189"/>
          </a:xfrm>
        </p:grpSpPr>
        <p:sp>
          <p:nvSpPr>
            <p:cNvPr id="25" name="円/楕円 24">
              <a:extLst>
                <a:ext uri="{FF2B5EF4-FFF2-40B4-BE49-F238E27FC236}">
                  <a16:creationId xmlns:a16="http://schemas.microsoft.com/office/drawing/2014/main" id="{83268B02-BB8F-E54F-BBC2-5B5991518973}"/>
                </a:ext>
              </a:extLst>
            </p:cNvPr>
            <p:cNvSpPr/>
            <p:nvPr/>
          </p:nvSpPr>
          <p:spPr>
            <a:xfrm>
              <a:off x="1977545" y="2219021"/>
              <a:ext cx="163551" cy="163551"/>
            </a:xfrm>
            <a:prstGeom prst="ellipse">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D80411D8-C592-EC48-A5A3-5F93F364F043}"/>
                </a:ext>
              </a:extLst>
            </p:cNvPr>
            <p:cNvGrpSpPr/>
            <p:nvPr/>
          </p:nvGrpSpPr>
          <p:grpSpPr>
            <a:xfrm>
              <a:off x="2100209" y="1975485"/>
              <a:ext cx="1047994" cy="267031"/>
              <a:chOff x="2100209" y="2372090"/>
              <a:chExt cx="1047994" cy="267031"/>
            </a:xfrm>
          </p:grpSpPr>
          <p:cxnSp>
            <p:nvCxnSpPr>
              <p:cNvPr id="28" name="直線コネクタ 27">
                <a:extLst>
                  <a:ext uri="{FF2B5EF4-FFF2-40B4-BE49-F238E27FC236}">
                    <a16:creationId xmlns:a16="http://schemas.microsoft.com/office/drawing/2014/main" id="{D6E0C2A9-61B5-A740-924F-4655CEA6AB41}"/>
                  </a:ext>
                </a:extLst>
              </p:cNvPr>
              <p:cNvCxnSpPr>
                <a:cxnSpLocks/>
              </p:cNvCxnSpPr>
              <p:nvPr/>
            </p:nvCxnSpPr>
            <p:spPr>
              <a:xfrm flipV="1">
                <a:off x="2100209" y="2372090"/>
                <a:ext cx="250950" cy="267031"/>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E2B15B8-5F61-7046-AF13-CAAF82E81925}"/>
                  </a:ext>
                </a:extLst>
              </p:cNvPr>
              <p:cNvCxnSpPr>
                <a:cxnSpLocks/>
              </p:cNvCxnSpPr>
              <p:nvPr/>
            </p:nvCxnSpPr>
            <p:spPr>
              <a:xfrm>
                <a:off x="2351159" y="2375413"/>
                <a:ext cx="797044" cy="0"/>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E76A0903-77F4-9444-80D8-782C6CE41CFC}"/>
                </a:ext>
              </a:extLst>
            </p:cNvPr>
            <p:cNvSpPr txBox="1"/>
            <p:nvPr/>
          </p:nvSpPr>
          <p:spPr>
            <a:xfrm>
              <a:off x="2382689" y="1748383"/>
              <a:ext cx="359073" cy="215444"/>
            </a:xfrm>
            <a:prstGeom prst="rect">
              <a:avLst/>
            </a:prstGeom>
            <a:noFill/>
          </p:spPr>
          <p:txBody>
            <a:bodyPr wrap="none" lIns="0" tIns="0" rIns="0" bIns="0" rtlCol="0">
              <a:spAutoFit/>
            </a:bodyPr>
            <a:lstStyle/>
            <a:p>
              <a:r>
                <a:rPr lang="ja-JP" altLang="en-US" sz="1400" b="1">
                  <a:solidFill>
                    <a:srgbClr val="FF7C79"/>
                  </a:solidFill>
                  <a:latin typeface="Meiryo" panose="020B0604030504040204" pitchFamily="34" charset="-128"/>
                  <a:ea typeface="Meiryo" panose="020B0604030504040204" pitchFamily="34" charset="-128"/>
                </a:rPr>
                <a:t>いつ</a:t>
              </a:r>
              <a:endParaRPr lang="en-US" altLang="ja-JP" sz="1400" b="1">
                <a:solidFill>
                  <a:srgbClr val="FF7C79"/>
                </a:solidFill>
                <a:latin typeface="Meiryo" panose="020B0604030504040204" pitchFamily="34" charset="-128"/>
                <a:ea typeface="Meiryo" panose="020B0604030504040204" pitchFamily="34" charset="-128"/>
              </a:endParaRPr>
            </a:p>
          </p:txBody>
        </p:sp>
      </p:grpSp>
      <p:grpSp>
        <p:nvGrpSpPr>
          <p:cNvPr id="30" name="グループ化 29">
            <a:extLst>
              <a:ext uri="{FF2B5EF4-FFF2-40B4-BE49-F238E27FC236}">
                <a16:creationId xmlns:a16="http://schemas.microsoft.com/office/drawing/2014/main" id="{ED0EA39B-A658-CC40-BED3-0F723461CF99}"/>
              </a:ext>
            </a:extLst>
          </p:cNvPr>
          <p:cNvGrpSpPr/>
          <p:nvPr/>
        </p:nvGrpSpPr>
        <p:grpSpPr>
          <a:xfrm>
            <a:off x="8466035" y="1588012"/>
            <a:ext cx="1170658" cy="634189"/>
            <a:chOff x="1977545" y="1748383"/>
            <a:chExt cx="1170658" cy="634189"/>
          </a:xfrm>
        </p:grpSpPr>
        <p:sp>
          <p:nvSpPr>
            <p:cNvPr id="31" name="円/楕円 30">
              <a:extLst>
                <a:ext uri="{FF2B5EF4-FFF2-40B4-BE49-F238E27FC236}">
                  <a16:creationId xmlns:a16="http://schemas.microsoft.com/office/drawing/2014/main" id="{EAA64D87-A959-8A4C-8859-04AD86225FBC}"/>
                </a:ext>
              </a:extLst>
            </p:cNvPr>
            <p:cNvSpPr/>
            <p:nvPr/>
          </p:nvSpPr>
          <p:spPr>
            <a:xfrm>
              <a:off x="1977545" y="2219021"/>
              <a:ext cx="163551" cy="163551"/>
            </a:xfrm>
            <a:prstGeom prst="ellipse">
              <a:avLst/>
            </a:prstGeom>
            <a:solidFill>
              <a:srgbClr val="FF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15D87616-2A7A-324A-B619-6779A66F28A9}"/>
                </a:ext>
              </a:extLst>
            </p:cNvPr>
            <p:cNvGrpSpPr/>
            <p:nvPr/>
          </p:nvGrpSpPr>
          <p:grpSpPr>
            <a:xfrm>
              <a:off x="2100209" y="1975485"/>
              <a:ext cx="1047994" cy="267031"/>
              <a:chOff x="2100209" y="2372090"/>
              <a:chExt cx="1047994" cy="267031"/>
            </a:xfrm>
          </p:grpSpPr>
          <p:cxnSp>
            <p:nvCxnSpPr>
              <p:cNvPr id="34" name="直線コネクタ 33">
                <a:extLst>
                  <a:ext uri="{FF2B5EF4-FFF2-40B4-BE49-F238E27FC236}">
                    <a16:creationId xmlns:a16="http://schemas.microsoft.com/office/drawing/2014/main" id="{2674D881-90D5-CD43-971E-1871C7A45B98}"/>
                  </a:ext>
                </a:extLst>
              </p:cNvPr>
              <p:cNvCxnSpPr>
                <a:cxnSpLocks/>
              </p:cNvCxnSpPr>
              <p:nvPr/>
            </p:nvCxnSpPr>
            <p:spPr>
              <a:xfrm flipV="1">
                <a:off x="2100209" y="2372090"/>
                <a:ext cx="250950" cy="267031"/>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F2506495-B960-CC47-A6B0-F8FEC5DFF024}"/>
                  </a:ext>
                </a:extLst>
              </p:cNvPr>
              <p:cNvCxnSpPr>
                <a:cxnSpLocks/>
              </p:cNvCxnSpPr>
              <p:nvPr/>
            </p:nvCxnSpPr>
            <p:spPr>
              <a:xfrm>
                <a:off x="2351159" y="2375413"/>
                <a:ext cx="797044" cy="0"/>
              </a:xfrm>
              <a:prstGeom prst="line">
                <a:avLst/>
              </a:prstGeom>
              <a:ln w="19050">
                <a:solidFill>
                  <a:srgbClr val="FF7C79"/>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536818FC-AEA0-4A4F-B105-9BBF4022264C}"/>
                </a:ext>
              </a:extLst>
            </p:cNvPr>
            <p:cNvSpPr txBox="1"/>
            <p:nvPr/>
          </p:nvSpPr>
          <p:spPr>
            <a:xfrm>
              <a:off x="2382689" y="1748383"/>
              <a:ext cx="718145" cy="215444"/>
            </a:xfrm>
            <a:prstGeom prst="rect">
              <a:avLst/>
            </a:prstGeom>
            <a:noFill/>
          </p:spPr>
          <p:txBody>
            <a:bodyPr wrap="none" lIns="0" tIns="0" rIns="0" bIns="0" rtlCol="0">
              <a:spAutoFit/>
            </a:bodyPr>
            <a:lstStyle/>
            <a:p>
              <a:r>
                <a:rPr lang="ja-JP" altLang="en-US" sz="1400" b="1" dirty="0">
                  <a:solidFill>
                    <a:srgbClr val="FF7C79"/>
                  </a:solidFill>
                  <a:latin typeface="Meiryo" panose="020B0604030504040204" pitchFamily="34" charset="-128"/>
                  <a:ea typeface="Meiryo" panose="020B0604030504040204" pitchFamily="34" charset="-128"/>
                </a:rPr>
                <a:t>何をした</a:t>
              </a:r>
              <a:endParaRPr lang="en-US" altLang="ja-JP" sz="1400" b="1" dirty="0">
                <a:solidFill>
                  <a:srgbClr val="FF7C79"/>
                </a:solidFill>
                <a:latin typeface="Meiryo" panose="020B0604030504040204" pitchFamily="34" charset="-128"/>
                <a:ea typeface="Meiryo" panose="020B0604030504040204" pitchFamily="34" charset="-128"/>
              </a:endParaRPr>
            </a:p>
          </p:txBody>
        </p:sp>
      </p:grpSp>
      <p:sp>
        <p:nvSpPr>
          <p:cNvPr id="36" name="テキスト プレースホルダー 1">
            <a:extLst>
              <a:ext uri="{FF2B5EF4-FFF2-40B4-BE49-F238E27FC236}">
                <a16:creationId xmlns:a16="http://schemas.microsoft.com/office/drawing/2014/main" id="{CCE0006A-E217-BEAF-DC1E-2733F77567B0}"/>
              </a:ext>
            </a:extLst>
          </p:cNvPr>
          <p:cNvSpPr txBox="1">
            <a:spLocks/>
          </p:cNvSpPr>
          <p:nvPr/>
        </p:nvSpPr>
        <p:spPr>
          <a:xfrm>
            <a:off x="263132" y="690627"/>
            <a:ext cx="11665736" cy="492443"/>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b="1"/>
              <a:t>Microsoft 365 </a:t>
            </a:r>
            <a:r>
              <a:rPr lang="ja-JP" altLang="en-US" sz="2000" b="1"/>
              <a:t>の監査ログを </a:t>
            </a:r>
            <a:r>
              <a:rPr lang="ja-JP" altLang="en-US" sz="2000" b="1" u="sng">
                <a:solidFill>
                  <a:srgbClr val="138CC9"/>
                </a:solidFill>
              </a:rPr>
              <a:t>誰が見ても分かる</a:t>
            </a:r>
            <a:r>
              <a:rPr lang="en-US" altLang="ja-JP" sz="2000" b="1">
                <a:solidFill>
                  <a:srgbClr val="138CC9"/>
                </a:solidFill>
              </a:rPr>
              <a:t> </a:t>
            </a:r>
            <a:r>
              <a:rPr lang="ja-JP" altLang="en-US" sz="2000" b="1"/>
              <a:t>よう整形し、管理コンソール上で表示</a:t>
            </a:r>
          </a:p>
        </p:txBody>
      </p:sp>
    </p:spTree>
    <p:extLst>
      <p:ext uri="{BB962C8B-B14F-4D97-AF65-F5344CB8AC3E}">
        <p14:creationId xmlns:p14="http://schemas.microsoft.com/office/powerpoint/2010/main" val="131759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044D235-0DAC-A547-AF56-8664516FC677}"/>
              </a:ext>
            </a:extLst>
          </p:cNvPr>
          <p:cNvSpPr>
            <a:spLocks noGrp="1"/>
          </p:cNvSpPr>
          <p:nvPr>
            <p:ph type="body" sz="quarter" idx="15"/>
          </p:nvPr>
        </p:nvSpPr>
        <p:spPr/>
        <p:txBody>
          <a:bodyPr/>
          <a:lstStyle/>
          <a:p>
            <a:r>
              <a:rPr kumimoji="1" lang="ja-JP" altLang="en-US"/>
              <a:t>レポート</a:t>
            </a:r>
          </a:p>
        </p:txBody>
      </p:sp>
      <p:sp>
        <p:nvSpPr>
          <p:cNvPr id="5" name="テキスト ボックス 4">
            <a:extLst>
              <a:ext uri="{FF2B5EF4-FFF2-40B4-BE49-F238E27FC236}">
                <a16:creationId xmlns:a16="http://schemas.microsoft.com/office/drawing/2014/main" id="{C2CC429B-1A45-7F4E-BB8D-F03A338CF457}"/>
              </a:ext>
            </a:extLst>
          </p:cNvPr>
          <p:cNvSpPr txBox="1"/>
          <p:nvPr/>
        </p:nvSpPr>
        <p:spPr>
          <a:xfrm>
            <a:off x="6646589" y="6311584"/>
            <a:ext cx="5282280" cy="461665"/>
          </a:xfrm>
          <a:prstGeom prst="rect">
            <a:avLst/>
          </a:prstGeom>
          <a:noFill/>
        </p:spPr>
        <p:txBody>
          <a:bodyPr wrap="none" rtlCol="0">
            <a:spAutoFit/>
          </a:bodyPr>
          <a:lstStyle/>
          <a:p>
            <a:pPr algn="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アカウント認証のアラートポリシーは</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2022</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年</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7</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月以降実装予定です。</a:t>
            </a:r>
          </a:p>
          <a:p>
            <a:pPr algn="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6" name="テキスト プレースホルダー 1">
            <a:extLst>
              <a:ext uri="{FF2B5EF4-FFF2-40B4-BE49-F238E27FC236}">
                <a16:creationId xmlns:a16="http://schemas.microsoft.com/office/drawing/2014/main" id="{ECD2A318-A8F5-3DE0-5B05-CA28AB79D114}"/>
              </a:ext>
            </a:extLst>
          </p:cNvPr>
          <p:cNvSpPr txBox="1">
            <a:spLocks/>
          </p:cNvSpPr>
          <p:nvPr/>
        </p:nvSpPr>
        <p:spPr>
          <a:xfrm>
            <a:off x="263132" y="690627"/>
            <a:ext cx="11665736" cy="492443"/>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t>アプリの利用状況やアラートの発生状況を</a:t>
            </a:r>
            <a:r>
              <a:rPr lang="en-US" altLang="ja-JP" sz="2000" b="1"/>
              <a:t> </a:t>
            </a:r>
            <a:r>
              <a:rPr lang="ja-JP" altLang="en-US" sz="2000" b="1"/>
              <a:t>“視認性”の良いレポートで見える化</a:t>
            </a:r>
          </a:p>
        </p:txBody>
      </p:sp>
      <p:pic>
        <p:nvPicPr>
          <p:cNvPr id="3" name="Picture 3">
            <a:extLst>
              <a:ext uri="{FF2B5EF4-FFF2-40B4-BE49-F238E27FC236}">
                <a16:creationId xmlns:a16="http://schemas.microsoft.com/office/drawing/2014/main" id="{86FB038E-F256-C719-20AE-F19CB746036F}"/>
              </a:ext>
            </a:extLst>
          </p:cNvPr>
          <p:cNvPicPr>
            <a:picLocks noChangeAspect="1"/>
          </p:cNvPicPr>
          <p:nvPr/>
        </p:nvPicPr>
        <p:blipFill>
          <a:blip r:embed="rId2"/>
          <a:stretch>
            <a:fillRect/>
          </a:stretch>
        </p:blipFill>
        <p:spPr>
          <a:xfrm>
            <a:off x="987563" y="1234703"/>
            <a:ext cx="10216874" cy="4932670"/>
          </a:xfrm>
          <a:prstGeom prst="rect">
            <a:avLst/>
          </a:prstGeom>
        </p:spPr>
      </p:pic>
    </p:spTree>
    <p:extLst>
      <p:ext uri="{BB962C8B-B14F-4D97-AF65-F5344CB8AC3E}">
        <p14:creationId xmlns:p14="http://schemas.microsoft.com/office/powerpoint/2010/main" val="287532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5DE9125-52B3-194F-9C12-4C950D3AAF77}"/>
              </a:ext>
            </a:extLst>
          </p:cNvPr>
          <p:cNvSpPr>
            <a:spLocks noGrp="1"/>
          </p:cNvSpPr>
          <p:nvPr>
            <p:ph type="body" sz="quarter" idx="15"/>
          </p:nvPr>
        </p:nvSpPr>
        <p:spPr>
          <a:xfrm>
            <a:off x="383157" y="239729"/>
            <a:ext cx="11074573" cy="291618"/>
          </a:xfrm>
        </p:spPr>
        <p:txBody>
          <a:bodyPr anchor="ctr"/>
          <a:lstStyle/>
          <a:p>
            <a:r>
              <a:rPr kumimoji="1" lang="ja-JP" altLang="en-US" b="0"/>
              <a:t>アラート設定</a:t>
            </a:r>
          </a:p>
        </p:txBody>
      </p:sp>
      <p:sp>
        <p:nvSpPr>
          <p:cNvPr id="33" name="テキスト ボックス 32">
            <a:extLst>
              <a:ext uri="{FF2B5EF4-FFF2-40B4-BE49-F238E27FC236}">
                <a16:creationId xmlns:a16="http://schemas.microsoft.com/office/drawing/2014/main" id="{3651A605-AEA6-455C-B620-3CA3103480D8}"/>
              </a:ext>
            </a:extLst>
          </p:cNvPr>
          <p:cNvSpPr txBox="1"/>
          <p:nvPr/>
        </p:nvSpPr>
        <p:spPr>
          <a:xfrm>
            <a:off x="4784054" y="3609534"/>
            <a:ext cx="3127848" cy="3000821"/>
          </a:xfrm>
          <a:prstGeom prst="rect">
            <a:avLst/>
          </a:prstGeom>
          <a:noFill/>
        </p:spPr>
        <p:txBody>
          <a:bodyPr wrap="square" lIns="91440" tIns="45720" rIns="91440" bIns="45720" anchor="t">
            <a:spAutoFit/>
          </a:bodyPr>
          <a:lstStyle/>
          <a:p>
            <a:r>
              <a:rPr lang="ja-JP" altLang="en-US" sz="1200" b="1" i="0" u="none" strike="noStrike" dirty="0">
                <a:solidFill>
                  <a:srgbClr val="138CC9"/>
                </a:solidFill>
                <a:effectLst/>
                <a:ea typeface="Meiryo" panose="020B0604030504040204" pitchFamily="50" charset="-128"/>
              </a:rPr>
              <a:t>設定可能なアラート一覧</a:t>
            </a:r>
            <a:endParaRPr lang="en-US" altLang="ja-JP" sz="1200" b="1" i="0" u="none" strike="noStrike" dirty="0">
              <a:solidFill>
                <a:srgbClr val="138CC9"/>
              </a:solidFill>
              <a:effectLst/>
              <a:ea typeface="Meiryo" panose="020B0604030504040204" pitchFamily="50" charset="-128"/>
            </a:endParaRPr>
          </a:p>
          <a:p>
            <a:endParaRPr lang="en-US" altLang="ja-JP" sz="1200" b="1" dirty="0">
              <a:solidFill>
                <a:srgbClr val="138CC9"/>
              </a:solidFill>
              <a:ea typeface="Meiryo" panose="020B0604030504040204" pitchFamily="50" charset="-128"/>
            </a:endParaRPr>
          </a:p>
          <a:p>
            <a:r>
              <a:rPr lang="ja-JP" altLang="en-US" sz="1200" b="1" i="0" u="none" strike="noStrike" dirty="0">
                <a:solidFill>
                  <a:srgbClr val="138CC9"/>
                </a:solidFill>
                <a:effectLst/>
                <a:ea typeface="Meiryo" panose="020B0604030504040204" pitchFamily="50" charset="-128"/>
              </a:rPr>
              <a:t>操作アラート</a:t>
            </a:r>
            <a:endParaRPr lang="en-US" altLang="ja-JP" sz="1200" b="1" i="0" u="none" strike="noStrike" dirty="0">
              <a:solidFill>
                <a:srgbClr val="138CC9"/>
              </a:solidFill>
              <a:effectLst/>
              <a:ea typeface="Meiryo" panose="020B0604030504040204" pitchFamily="50" charset="-128"/>
            </a:endParaRPr>
          </a:p>
          <a:p>
            <a:r>
              <a:rPr lang="ja-JP" altLang="en-US" sz="1200" i="0" u="none" strike="noStrike" dirty="0">
                <a:solidFill>
                  <a:srgbClr val="138CC9"/>
                </a:solidFill>
                <a:effectLst/>
                <a:ea typeface="Meiryo" panose="020B0604030504040204" pitchFamily="50" charset="-128"/>
              </a:rPr>
              <a:t>●</a:t>
            </a:r>
            <a:r>
              <a:rPr lang="ja-JP" altLang="en-US" sz="1200" i="0" u="none" strike="noStrike" dirty="0">
                <a:solidFill>
                  <a:srgbClr val="138CC9"/>
                </a:solidFill>
                <a:effectLst/>
                <a:latin typeface="Meiryo" panose="020B0604030504040204" pitchFamily="50" charset="-128"/>
              </a:rPr>
              <a:t> </a:t>
            </a:r>
            <a:r>
              <a:rPr lang="ja-JP" altLang="en-US" sz="1200" i="0" u="none" strike="noStrike" dirty="0">
                <a:solidFill>
                  <a:srgbClr val="138CC9"/>
                </a:solidFill>
                <a:effectLst/>
                <a:ea typeface="Meiryo" panose="020B0604030504040204" pitchFamily="50" charset="-128"/>
              </a:rPr>
              <a:t>組織外共有アラート</a:t>
            </a:r>
            <a:endParaRPr lang="en-US" altLang="ja-JP" sz="1200" i="0" u="none" strike="noStrike" dirty="0">
              <a:solidFill>
                <a:srgbClr val="138CC9"/>
              </a:solidFill>
              <a:effectLst/>
              <a:ea typeface="Meiryo" panose="020B0604030504040204" pitchFamily="50" charset="-128"/>
            </a:endParaRPr>
          </a:p>
          <a:p>
            <a:r>
              <a:rPr lang="ja-JP" altLang="en-US" sz="1200" i="0" u="none" strike="noStrike" dirty="0">
                <a:solidFill>
                  <a:srgbClr val="138CC9"/>
                </a:solidFill>
                <a:effectLst/>
                <a:ea typeface="Meiryo" panose="020B0604030504040204" pitchFamily="50" charset="-128"/>
              </a:rPr>
              <a:t>●</a:t>
            </a:r>
            <a:r>
              <a:rPr lang="ja-JP" altLang="en-US" sz="1200" i="0" u="none" strike="noStrike" dirty="0">
                <a:solidFill>
                  <a:srgbClr val="138CC9"/>
                </a:solidFill>
                <a:effectLst/>
                <a:latin typeface="Meiryo" panose="020B0604030504040204" pitchFamily="50" charset="-128"/>
              </a:rPr>
              <a:t> </a:t>
            </a:r>
            <a:r>
              <a:rPr lang="ja-JP" altLang="en-US" sz="1200" i="0" u="none" strike="noStrike" dirty="0">
                <a:solidFill>
                  <a:srgbClr val="138CC9"/>
                </a:solidFill>
                <a:effectLst/>
                <a:ea typeface="Meiryo" panose="020B0604030504040204" pitchFamily="50" charset="-128"/>
              </a:rPr>
              <a:t>キーワード共有アラート</a:t>
            </a:r>
            <a:r>
              <a:rPr lang="ja-JP" altLang="en-US" sz="1200" i="0" dirty="0">
                <a:solidFill>
                  <a:srgbClr val="000000"/>
                </a:solidFill>
                <a:effectLst/>
                <a:latin typeface="Meiryo" panose="020B0604030504040204" pitchFamily="50" charset="-128"/>
                <a:ea typeface="Meiryo" panose="020B0604030504040204" pitchFamily="50" charset="-128"/>
              </a:rPr>
              <a:t>​</a:t>
            </a:r>
            <a:endParaRPr lang="en-US" altLang="ja-JP" sz="1200" dirty="0">
              <a:solidFill>
                <a:srgbClr val="138CC9"/>
              </a:solidFill>
              <a:latin typeface="Meiryo" panose="020B0604030504040204" pitchFamily="50" charset="-128"/>
              <a:ea typeface="Meiryo" panose="020B0604030504040204" pitchFamily="50" charset="-128"/>
            </a:endParaRPr>
          </a:p>
          <a:p>
            <a:r>
              <a:rPr lang="ja-JP" altLang="en-US" sz="1200" i="0" u="none" strike="noStrike" dirty="0">
                <a:solidFill>
                  <a:srgbClr val="138CC9"/>
                </a:solidFill>
                <a:effectLst/>
                <a:ea typeface="Meiryo"/>
              </a:rPr>
              <a:t>●</a:t>
            </a:r>
            <a:r>
              <a:rPr lang="ja-JP" altLang="en-US" sz="1200" i="0" u="none" strike="noStrike" dirty="0">
                <a:solidFill>
                  <a:srgbClr val="138CC9"/>
                </a:solidFill>
                <a:effectLst/>
                <a:latin typeface="Meiryo"/>
                <a:ea typeface="游ゴシック"/>
              </a:rPr>
              <a:t> </a:t>
            </a:r>
            <a:r>
              <a:rPr lang="ja-JP" altLang="en-US" sz="1200" dirty="0">
                <a:solidFill>
                  <a:srgbClr val="138CC9"/>
                </a:solidFill>
                <a:ea typeface="Meiryo"/>
              </a:rPr>
              <a:t>時間外操作アラート</a:t>
            </a:r>
            <a:r>
              <a:rPr lang="ja-JP" altLang="en-US" sz="1200" dirty="0">
                <a:solidFill>
                  <a:srgbClr val="000000"/>
                </a:solidFill>
                <a:latin typeface="Meiryo"/>
                <a:ea typeface="Meiryo"/>
              </a:rPr>
              <a:t>​</a:t>
            </a:r>
            <a:endParaRPr lang="en-US" altLang="ja-JP" sz="1200" dirty="0">
              <a:solidFill>
                <a:srgbClr val="138CC9"/>
              </a:solidFill>
              <a:latin typeface="Meiryo"/>
              <a:ea typeface="Meiryo"/>
            </a:endParaRPr>
          </a:p>
          <a:p>
            <a:pPr fontAlgn="base"/>
            <a:r>
              <a:rPr lang="ja-JP" altLang="ja-JP" sz="1200" dirty="0">
                <a:solidFill>
                  <a:srgbClr val="138CC9"/>
                </a:solidFill>
                <a:latin typeface="Meiryo UI"/>
                <a:ea typeface="Meiryo"/>
              </a:rPr>
              <a:t>●</a:t>
            </a:r>
            <a:r>
              <a:rPr lang="en-US" altLang="ja-JP" sz="1200" dirty="0">
                <a:solidFill>
                  <a:srgbClr val="138CC9"/>
                </a:solidFill>
                <a:latin typeface="Meiryo"/>
                <a:ea typeface="Meiryo UI"/>
              </a:rPr>
              <a:t> </a:t>
            </a:r>
            <a:r>
              <a:rPr lang="ja-JP" altLang="ja-JP" sz="1200" i="0" u="none" strike="noStrike" dirty="0">
                <a:solidFill>
                  <a:srgbClr val="138CC9"/>
                </a:solidFill>
                <a:effectLst/>
                <a:latin typeface="Meiryo UI"/>
                <a:ea typeface="Meiryo"/>
              </a:rPr>
              <a:t>ゲストユーザー招待アラート</a:t>
            </a:r>
            <a:endParaRPr lang="en-US" altLang="ja-JP" sz="1200" i="0" u="none" strike="noStrike" dirty="0">
              <a:solidFill>
                <a:srgbClr val="138CC9"/>
              </a:solidFill>
              <a:effectLst/>
              <a:latin typeface="Meiryo UI"/>
              <a:ea typeface="Meiryo"/>
            </a:endParaRPr>
          </a:p>
          <a:p>
            <a:pPr algn="l" rtl="0" fontAlgn="base"/>
            <a:endParaRPr lang="en-US" altLang="ja-JP" sz="1200" dirty="0">
              <a:solidFill>
                <a:srgbClr val="138CC9"/>
              </a:solidFill>
              <a:latin typeface="Meiryo UI" panose="020B0604030504040204" pitchFamily="50" charset="-128"/>
              <a:ea typeface="Meiryo" panose="020B0604030504040204" pitchFamily="50" charset="-128"/>
            </a:endParaRPr>
          </a:p>
          <a:p>
            <a:pPr algn="l" rtl="0" fontAlgn="base"/>
            <a:r>
              <a:rPr lang="ja-JP" altLang="en-US" sz="1200" b="1" i="0" dirty="0">
                <a:solidFill>
                  <a:srgbClr val="138CC9"/>
                </a:solidFill>
                <a:effectLst/>
                <a:latin typeface="Meiryo UI" panose="020B0604030504040204" pitchFamily="50" charset="-128"/>
                <a:ea typeface="Meiryo" panose="020B0604030504040204" pitchFamily="50" charset="-128"/>
              </a:rPr>
              <a:t>認証アラート</a:t>
            </a:r>
            <a:endParaRPr lang="en-US" altLang="ja-JP" sz="1200" b="1" i="0" dirty="0">
              <a:solidFill>
                <a:srgbClr val="138CC9"/>
              </a:solidFill>
              <a:effectLst/>
              <a:latin typeface="Meiryo UI" panose="020B0604030504040204" pitchFamily="50" charset="-128"/>
              <a:ea typeface="Meiryo" panose="020B0604030504040204" pitchFamily="50" charset="-128"/>
            </a:endParaRPr>
          </a:p>
          <a:p>
            <a:pPr algn="l" rtl="0" fontAlgn="base"/>
            <a:r>
              <a:rPr lang="ja-JP" altLang="en-US" sz="1200" b="0" i="0" dirty="0">
                <a:solidFill>
                  <a:srgbClr val="000000"/>
                </a:solidFill>
                <a:effectLst/>
                <a:latin typeface="Meiryo"/>
                <a:ea typeface="Meiryo"/>
              </a:rPr>
              <a:t>​</a:t>
            </a:r>
            <a:r>
              <a:rPr lang="ja-JP" altLang="en-US" sz="1200" i="0" u="none" strike="noStrike" dirty="0">
                <a:solidFill>
                  <a:srgbClr val="138CC9"/>
                </a:solidFill>
                <a:effectLst/>
                <a:ea typeface="Meiryo"/>
              </a:rPr>
              <a:t>●</a:t>
            </a:r>
            <a:r>
              <a:rPr lang="ja-JP" altLang="ja-JP" sz="1200" i="0" u="none" strike="noStrike" dirty="0">
                <a:solidFill>
                  <a:srgbClr val="138CC9"/>
                </a:solidFill>
                <a:effectLst/>
                <a:ea typeface="Meiryo"/>
              </a:rPr>
              <a:t>未使用</a:t>
            </a:r>
            <a:r>
              <a:rPr lang="en-US" altLang="ja-JP" sz="1200" i="0" u="none" strike="noStrike" dirty="0">
                <a:solidFill>
                  <a:srgbClr val="138CC9"/>
                </a:solidFill>
                <a:effectLst/>
                <a:latin typeface="Meiryo"/>
                <a:ea typeface="游ゴシック"/>
              </a:rPr>
              <a:t> IP </a:t>
            </a:r>
            <a:r>
              <a:rPr lang="ja-JP" altLang="ja-JP" sz="1200" i="0" u="none" strike="noStrike" dirty="0">
                <a:solidFill>
                  <a:srgbClr val="138CC9"/>
                </a:solidFill>
                <a:effectLst/>
                <a:ea typeface="Meiryo"/>
              </a:rPr>
              <a:t>認証アラート</a:t>
            </a:r>
            <a:endParaRPr lang="en-US" altLang="ja-JP" sz="1200" i="0" dirty="0">
              <a:solidFill>
                <a:srgbClr val="000000"/>
              </a:solidFill>
              <a:effectLst/>
              <a:latin typeface="Meiryo"/>
              <a:ea typeface="Meiryo"/>
            </a:endParaRPr>
          </a:p>
          <a:p>
            <a:pPr algn="l" rtl="0" fontAlgn="base"/>
            <a:r>
              <a:rPr lang="ja-JP" altLang="ja-JP" sz="1200" i="0" u="none" strike="noStrike" dirty="0">
                <a:solidFill>
                  <a:srgbClr val="138CC9"/>
                </a:solidFill>
                <a:effectLst/>
                <a:latin typeface="Meiryo UI"/>
                <a:ea typeface="Meiryo"/>
              </a:rPr>
              <a:t>●時間外認証アラート</a:t>
            </a:r>
            <a:r>
              <a:rPr lang="en-US" altLang="ja-JP" sz="1200" i="0" dirty="0">
                <a:solidFill>
                  <a:srgbClr val="000000"/>
                </a:solidFill>
                <a:effectLst/>
                <a:latin typeface="Meiryo"/>
                <a:ea typeface="Meiryo UI"/>
              </a:rPr>
              <a:t>​</a:t>
            </a:r>
            <a:endParaRPr lang="en-US" altLang="ja-JP" sz="1200" dirty="0">
              <a:solidFill>
                <a:srgbClr val="138CC9"/>
              </a:solidFill>
              <a:latin typeface="Meiryo"/>
              <a:ea typeface="Meiryo UI"/>
            </a:endParaRPr>
          </a:p>
          <a:p>
            <a:pPr algn="l" rtl="0" fontAlgn="base"/>
            <a:r>
              <a:rPr lang="ja-JP" altLang="en-US" sz="1200" i="0" u="none" strike="noStrike" dirty="0">
                <a:solidFill>
                  <a:srgbClr val="138CC9"/>
                </a:solidFill>
                <a:effectLst/>
                <a:ea typeface="Meiryo" panose="020B0604030504040204" pitchFamily="50" charset="-128"/>
              </a:rPr>
              <a:t>●</a:t>
            </a:r>
            <a:r>
              <a:rPr lang="ja-JP" altLang="ja-JP" sz="1200" i="0" u="none" strike="noStrike" dirty="0">
                <a:solidFill>
                  <a:srgbClr val="138CC9"/>
                </a:solidFill>
                <a:effectLst/>
                <a:ea typeface="Meiryo" panose="020B0604030504040204" pitchFamily="50" charset="-128"/>
              </a:rPr>
              <a:t>認証失敗アラート</a:t>
            </a:r>
            <a:endParaRPr lang="en-US" altLang="ja-JP" sz="1200" i="0" u="none" strike="noStrike" dirty="0">
              <a:solidFill>
                <a:srgbClr val="138CC9"/>
              </a:solidFill>
              <a:effectLst/>
              <a:ea typeface="Meiryo" panose="020B0604030504040204" pitchFamily="50" charset="-128"/>
            </a:endParaRPr>
          </a:p>
          <a:p>
            <a:pPr algn="l" rtl="0" fontAlgn="base"/>
            <a:endParaRPr lang="en-US" altLang="ja-JP" sz="1200" dirty="0">
              <a:solidFill>
                <a:srgbClr val="138CC9"/>
              </a:solidFill>
              <a:ea typeface="Meiryo" panose="020B0604030504040204" pitchFamily="50" charset="-128"/>
            </a:endParaRPr>
          </a:p>
          <a:p>
            <a:pPr fontAlgn="base"/>
            <a:r>
              <a:rPr kumimoji="1" lang="en-US" altLang="ja-JP" sz="1050" dirty="0">
                <a:solidFill>
                  <a:schemeClr val="tx1">
                    <a:lumMod val="75000"/>
                    <a:lumOff val="25000"/>
                  </a:schemeClr>
                </a:solidFill>
                <a:latin typeface="Meiryo"/>
                <a:ea typeface="Meiryo"/>
              </a:rPr>
              <a:t>※</a:t>
            </a:r>
            <a:r>
              <a:rPr kumimoji="1" lang="ja-JP" altLang="en-US" sz="1050" dirty="0">
                <a:solidFill>
                  <a:schemeClr val="tx1">
                    <a:lumMod val="75000"/>
                    <a:lumOff val="25000"/>
                  </a:schemeClr>
                </a:solidFill>
                <a:latin typeface="Meiryo"/>
                <a:ea typeface="Meiryo"/>
              </a:rPr>
              <a:t>認証アラートポリシーは</a:t>
            </a:r>
            <a:endParaRPr kumimoji="1" lang="en-US" altLang="ja-JP" sz="1050" dirty="0">
              <a:solidFill>
                <a:schemeClr val="tx1">
                  <a:lumMod val="75000"/>
                  <a:lumOff val="25000"/>
                </a:schemeClr>
              </a:solidFill>
              <a:latin typeface="Meiryo"/>
              <a:ea typeface="Meiryo"/>
            </a:endParaRPr>
          </a:p>
          <a:p>
            <a:pPr fontAlgn="base"/>
            <a:r>
              <a:rPr kumimoji="1" lang="ja-JP" altLang="en-US" sz="1050" dirty="0">
                <a:solidFill>
                  <a:schemeClr val="tx1">
                    <a:lumMod val="75000"/>
                    <a:lumOff val="25000"/>
                  </a:schemeClr>
                </a:solidFill>
                <a:latin typeface="Meiryo"/>
                <a:ea typeface="Meiryo"/>
              </a:rPr>
              <a:t>　</a:t>
            </a:r>
            <a:r>
              <a:rPr kumimoji="1" lang="en-US" altLang="ja-JP" sz="1050" dirty="0">
                <a:solidFill>
                  <a:schemeClr val="tx1">
                    <a:lumMod val="75000"/>
                    <a:lumOff val="25000"/>
                  </a:schemeClr>
                </a:solidFill>
                <a:latin typeface="Meiryo"/>
                <a:ea typeface="Meiryo"/>
              </a:rPr>
              <a:t>2022</a:t>
            </a:r>
            <a:r>
              <a:rPr kumimoji="1" lang="ja-JP" altLang="en-US" sz="1050" dirty="0">
                <a:solidFill>
                  <a:schemeClr val="tx1">
                    <a:lumMod val="75000"/>
                    <a:lumOff val="25000"/>
                  </a:schemeClr>
                </a:solidFill>
                <a:latin typeface="Meiryo"/>
                <a:ea typeface="Meiryo"/>
              </a:rPr>
              <a:t>年</a:t>
            </a:r>
            <a:r>
              <a:rPr kumimoji="1" lang="en-US" altLang="ja-JP" sz="1050" dirty="0">
                <a:solidFill>
                  <a:schemeClr val="tx1">
                    <a:lumMod val="75000"/>
                    <a:lumOff val="25000"/>
                  </a:schemeClr>
                </a:solidFill>
                <a:latin typeface="Meiryo"/>
                <a:ea typeface="Meiryo"/>
              </a:rPr>
              <a:t>7</a:t>
            </a:r>
            <a:r>
              <a:rPr kumimoji="1" lang="ja-JP" altLang="en-US" sz="1050" dirty="0">
                <a:solidFill>
                  <a:schemeClr val="tx1">
                    <a:lumMod val="75000"/>
                    <a:lumOff val="25000"/>
                  </a:schemeClr>
                </a:solidFill>
                <a:latin typeface="Meiryo"/>
                <a:ea typeface="Meiryo"/>
              </a:rPr>
              <a:t>月以降実装予定です。</a:t>
            </a:r>
            <a:endParaRPr lang="ja-JP" altLang="en-US" sz="1050" dirty="0">
              <a:solidFill>
                <a:schemeClr val="tx1">
                  <a:lumMod val="75000"/>
                  <a:lumOff val="25000"/>
                </a:schemeClr>
              </a:solidFill>
              <a:latin typeface="Meiryo"/>
              <a:ea typeface="Meiryo"/>
            </a:endParaRPr>
          </a:p>
          <a:p>
            <a:pPr algn="l" rtl="0" fontAlgn="base"/>
            <a:endParaRPr lang="en-US" altLang="ja-JP" sz="1200" i="0" u="none" strike="noStrike" dirty="0">
              <a:solidFill>
                <a:srgbClr val="138CC9"/>
              </a:solidFill>
              <a:effectLst/>
              <a:ea typeface="Meiryo" panose="020B0604030504040204" pitchFamily="50" charset="-128"/>
            </a:endParaRPr>
          </a:p>
        </p:txBody>
      </p:sp>
      <p:grpSp>
        <p:nvGrpSpPr>
          <p:cNvPr id="14" name="グループ化 13">
            <a:extLst>
              <a:ext uri="{FF2B5EF4-FFF2-40B4-BE49-F238E27FC236}">
                <a16:creationId xmlns:a16="http://schemas.microsoft.com/office/drawing/2014/main" id="{B68C8C14-2BEA-4398-B7B8-A64521D4FD4D}"/>
              </a:ext>
            </a:extLst>
          </p:cNvPr>
          <p:cNvGrpSpPr/>
          <p:nvPr/>
        </p:nvGrpSpPr>
        <p:grpSpPr>
          <a:xfrm>
            <a:off x="4219239" y="2355298"/>
            <a:ext cx="3753522" cy="1014309"/>
            <a:chOff x="4634541" y="5343012"/>
            <a:chExt cx="3753522" cy="1014309"/>
          </a:xfrm>
        </p:grpSpPr>
        <p:grpSp>
          <p:nvGrpSpPr>
            <p:cNvPr id="48" name="グループ化 47">
              <a:extLst>
                <a:ext uri="{FF2B5EF4-FFF2-40B4-BE49-F238E27FC236}">
                  <a16:creationId xmlns:a16="http://schemas.microsoft.com/office/drawing/2014/main" id="{54F04DF5-A492-4954-A5CE-883D204F9952}"/>
                </a:ext>
              </a:extLst>
            </p:cNvPr>
            <p:cNvGrpSpPr/>
            <p:nvPr/>
          </p:nvGrpSpPr>
          <p:grpSpPr>
            <a:xfrm>
              <a:off x="4634541" y="5343012"/>
              <a:ext cx="3441858" cy="1014309"/>
              <a:chOff x="8183101" y="3391401"/>
              <a:chExt cx="3441858" cy="1014309"/>
            </a:xfrm>
          </p:grpSpPr>
          <p:grpSp>
            <p:nvGrpSpPr>
              <p:cNvPr id="49" name="グループ化 48">
                <a:extLst>
                  <a:ext uri="{FF2B5EF4-FFF2-40B4-BE49-F238E27FC236}">
                    <a16:creationId xmlns:a16="http://schemas.microsoft.com/office/drawing/2014/main" id="{C956790F-FA60-4C6D-9093-9084A9E41BA8}"/>
                  </a:ext>
                </a:extLst>
              </p:cNvPr>
              <p:cNvGrpSpPr/>
              <p:nvPr/>
            </p:nvGrpSpPr>
            <p:grpSpPr>
              <a:xfrm>
                <a:off x="8183101" y="3391401"/>
                <a:ext cx="3441858" cy="1014309"/>
                <a:chOff x="8466880" y="3389524"/>
                <a:chExt cx="3441858" cy="1014309"/>
              </a:xfrm>
            </p:grpSpPr>
            <p:sp>
              <p:nvSpPr>
                <p:cNvPr id="51" name="角丸四角形 9">
                  <a:extLst>
                    <a:ext uri="{FF2B5EF4-FFF2-40B4-BE49-F238E27FC236}">
                      <a16:creationId xmlns:a16="http://schemas.microsoft.com/office/drawing/2014/main" id="{C3C28F03-C145-4B9F-9B50-B601EB2148B5}"/>
                    </a:ext>
                  </a:extLst>
                </p:cNvPr>
                <p:cNvSpPr/>
                <p:nvPr/>
              </p:nvSpPr>
              <p:spPr>
                <a:xfrm>
                  <a:off x="8778545" y="3389524"/>
                  <a:ext cx="3130193" cy="1014309"/>
                </a:xfrm>
                <a:prstGeom prst="roundRect">
                  <a:avLst>
                    <a:gd name="adj" fmla="val 10450"/>
                  </a:avLst>
                </a:prstGeom>
                <a:solidFill>
                  <a:srgbClr val="FD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三角形 10">
                  <a:extLst>
                    <a:ext uri="{FF2B5EF4-FFF2-40B4-BE49-F238E27FC236}">
                      <a16:creationId xmlns:a16="http://schemas.microsoft.com/office/drawing/2014/main" id="{4989B896-10F0-4C94-B647-A5BD048A6372}"/>
                    </a:ext>
                  </a:extLst>
                </p:cNvPr>
                <p:cNvSpPr/>
                <p:nvPr/>
              </p:nvSpPr>
              <p:spPr>
                <a:xfrm rot="16200000">
                  <a:off x="8522364" y="3976190"/>
                  <a:ext cx="223450" cy="334418"/>
                </a:xfrm>
                <a:prstGeom prst="triangle">
                  <a:avLst/>
                </a:prstGeom>
                <a:solidFill>
                  <a:srgbClr val="FD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テキスト ボックス 49">
                <a:extLst>
                  <a:ext uri="{FF2B5EF4-FFF2-40B4-BE49-F238E27FC236}">
                    <a16:creationId xmlns:a16="http://schemas.microsoft.com/office/drawing/2014/main" id="{019388C0-BAD0-4567-A647-C9BFE4255C8E}"/>
                  </a:ext>
                </a:extLst>
              </p:cNvPr>
              <p:cNvSpPr txBox="1"/>
              <p:nvPr/>
            </p:nvSpPr>
            <p:spPr>
              <a:xfrm>
                <a:off x="8648190" y="3576978"/>
                <a:ext cx="2860394" cy="661027"/>
              </a:xfrm>
              <a:prstGeom prst="rect">
                <a:avLst/>
              </a:prstGeom>
              <a:noFill/>
            </p:spPr>
            <p:txBody>
              <a:bodyPr wrap="square" lIns="0" tIns="0" rIns="0" bIns="0" rtlCol="0" anchor="ctr">
                <a:spAutoFit/>
              </a:bodyPr>
              <a:lstStyle/>
              <a:p>
                <a:pPr>
                  <a:lnSpc>
                    <a:spcPct val="120000"/>
                  </a:lnSpc>
                </a:pPr>
                <a:r>
                  <a:rPr kumimoji="1" lang="ja-JP" altLang="en-US" sz="1100" b="1">
                    <a:solidFill>
                      <a:schemeClr val="bg1"/>
                    </a:solidFill>
                    <a:latin typeface="Meiryo" panose="020B0604030504040204" pitchFamily="34" charset="-128"/>
                    <a:ea typeface="Meiryo" panose="020B0604030504040204" pitchFamily="34" charset="-128"/>
                  </a:rPr>
                  <a:t>アラート対象のユーザーと特定ユーザー（例：情シス担当者）のビジネスチャットにリアルタイム通知</a:t>
                </a:r>
                <a:endParaRPr kumimoji="1" lang="en-US" altLang="ja-JP" sz="1100" b="1">
                  <a:solidFill>
                    <a:schemeClr val="bg1"/>
                  </a:solidFill>
                  <a:latin typeface="Meiryo" panose="020B0604030504040204" pitchFamily="34" charset="-128"/>
                  <a:ea typeface="Meiryo" panose="020B0604030504040204" pitchFamily="34" charset="-128"/>
                </a:endParaRPr>
              </a:p>
            </p:txBody>
          </p:sp>
        </p:grpSp>
        <p:sp>
          <p:nvSpPr>
            <p:cNvPr id="53" name="三角形 12">
              <a:extLst>
                <a:ext uri="{FF2B5EF4-FFF2-40B4-BE49-F238E27FC236}">
                  <a16:creationId xmlns:a16="http://schemas.microsoft.com/office/drawing/2014/main" id="{F239BA1C-AF78-4D25-A7C4-085CD0FB44F0}"/>
                </a:ext>
              </a:extLst>
            </p:cNvPr>
            <p:cNvSpPr/>
            <p:nvPr/>
          </p:nvSpPr>
          <p:spPr>
            <a:xfrm rot="5400000">
              <a:off x="8108006" y="5458383"/>
              <a:ext cx="223450" cy="336665"/>
            </a:xfrm>
            <a:prstGeom prst="triangle">
              <a:avLst/>
            </a:prstGeom>
            <a:solidFill>
              <a:srgbClr val="FD7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プレースホルダー 1">
            <a:extLst>
              <a:ext uri="{FF2B5EF4-FFF2-40B4-BE49-F238E27FC236}">
                <a16:creationId xmlns:a16="http://schemas.microsoft.com/office/drawing/2014/main" id="{78C54B58-CAB0-1A0C-798D-BBF1A2B4DEE7}"/>
              </a:ext>
            </a:extLst>
          </p:cNvPr>
          <p:cNvSpPr txBox="1">
            <a:spLocks/>
          </p:cNvSpPr>
          <p:nvPr/>
        </p:nvSpPr>
        <p:spPr>
          <a:xfrm>
            <a:off x="263132" y="608405"/>
            <a:ext cx="11665736" cy="492443"/>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prstClr val="black">
                    <a:lumMod val="85000"/>
                    <a:lumOff val="15000"/>
                  </a:prstClr>
                </a:solidFill>
              </a:rPr>
              <a:t>事前にアラートを設定し、ビジネスチャットから本人や管理者へ通知も可能</a:t>
            </a:r>
            <a:endParaRPr lang="en-US" altLang="ja-JP" sz="2000" b="1">
              <a:solidFill>
                <a:prstClr val="black">
                  <a:lumMod val="85000"/>
                  <a:lumOff val="15000"/>
                </a:prstClr>
              </a:solidFill>
            </a:endParaRPr>
          </a:p>
        </p:txBody>
      </p:sp>
      <p:grpSp>
        <p:nvGrpSpPr>
          <p:cNvPr id="17" name="グループ化 16">
            <a:extLst>
              <a:ext uri="{FF2B5EF4-FFF2-40B4-BE49-F238E27FC236}">
                <a16:creationId xmlns:a16="http://schemas.microsoft.com/office/drawing/2014/main" id="{2043E662-8EC7-49E6-B785-F36078F6E1E2}"/>
              </a:ext>
            </a:extLst>
          </p:cNvPr>
          <p:cNvGrpSpPr/>
          <p:nvPr/>
        </p:nvGrpSpPr>
        <p:grpSpPr>
          <a:xfrm>
            <a:off x="413587" y="1263720"/>
            <a:ext cx="3791119" cy="5232939"/>
            <a:chOff x="413587" y="690626"/>
            <a:chExt cx="4033919" cy="5806033"/>
          </a:xfrm>
        </p:grpSpPr>
        <p:grpSp>
          <p:nvGrpSpPr>
            <p:cNvPr id="18" name="グループ化 17">
              <a:extLst>
                <a:ext uri="{FF2B5EF4-FFF2-40B4-BE49-F238E27FC236}">
                  <a16:creationId xmlns:a16="http://schemas.microsoft.com/office/drawing/2014/main" id="{57267155-B869-4725-8A5F-A002390AA0BA}"/>
                </a:ext>
              </a:extLst>
            </p:cNvPr>
            <p:cNvGrpSpPr/>
            <p:nvPr/>
          </p:nvGrpSpPr>
          <p:grpSpPr>
            <a:xfrm>
              <a:off x="413587" y="690626"/>
              <a:ext cx="4033919" cy="5806033"/>
              <a:chOff x="413587" y="690626"/>
              <a:chExt cx="4033919" cy="5806033"/>
            </a:xfrm>
          </p:grpSpPr>
          <p:pic>
            <p:nvPicPr>
              <p:cNvPr id="22" name="図 21">
                <a:extLst>
                  <a:ext uri="{FF2B5EF4-FFF2-40B4-BE49-F238E27FC236}">
                    <a16:creationId xmlns:a16="http://schemas.microsoft.com/office/drawing/2014/main" id="{819AB89B-8078-49F1-BC99-FD9E68CC0CE5}"/>
                  </a:ext>
                </a:extLst>
              </p:cNvPr>
              <p:cNvPicPr>
                <a:picLocks noChangeAspect="1"/>
              </p:cNvPicPr>
              <p:nvPr/>
            </p:nvPicPr>
            <p:blipFill>
              <a:blip r:embed="rId3"/>
              <a:stretch>
                <a:fillRect/>
              </a:stretch>
            </p:blipFill>
            <p:spPr>
              <a:xfrm>
                <a:off x="413588" y="690626"/>
                <a:ext cx="4030821" cy="5806033"/>
              </a:xfrm>
              <a:prstGeom prst="rect">
                <a:avLst/>
              </a:prstGeom>
              <a:ln w="6350">
                <a:solidFill>
                  <a:schemeClr val="bg1">
                    <a:lumMod val="65000"/>
                  </a:schemeClr>
                </a:solidFill>
              </a:ln>
            </p:spPr>
          </p:pic>
          <p:sp>
            <p:nvSpPr>
              <p:cNvPr id="23" name="正方形/長方形 22">
                <a:extLst>
                  <a:ext uri="{FF2B5EF4-FFF2-40B4-BE49-F238E27FC236}">
                    <a16:creationId xmlns:a16="http://schemas.microsoft.com/office/drawing/2014/main" id="{18F2ADFB-BC93-46B6-8C8F-274095380DC1}"/>
                  </a:ext>
                </a:extLst>
              </p:cNvPr>
              <p:cNvSpPr/>
              <p:nvPr/>
            </p:nvSpPr>
            <p:spPr>
              <a:xfrm>
                <a:off x="413587" y="705711"/>
                <a:ext cx="4028491" cy="4429815"/>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80C0972-F992-440E-861D-9C58370FFC8B}"/>
                  </a:ext>
                </a:extLst>
              </p:cNvPr>
              <p:cNvSpPr/>
              <p:nvPr/>
            </p:nvSpPr>
            <p:spPr>
              <a:xfrm>
                <a:off x="419015" y="5869172"/>
                <a:ext cx="4028491" cy="617128"/>
              </a:xfrm>
              <a:prstGeom prst="rect">
                <a:avLst/>
              </a:prstGeom>
              <a:noFill/>
              <a:ln w="38100">
                <a:solidFill>
                  <a:srgbClr val="379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8F5B6F4D-C334-457F-A2BC-9632A8BD8C1C}"/>
                  </a:ext>
                </a:extLst>
              </p:cNvPr>
              <p:cNvPicPr>
                <a:picLocks noChangeAspect="1"/>
              </p:cNvPicPr>
              <p:nvPr/>
            </p:nvPicPr>
            <p:blipFill>
              <a:blip r:embed="rId4"/>
              <a:stretch>
                <a:fillRect/>
              </a:stretch>
            </p:blipFill>
            <p:spPr>
              <a:xfrm>
                <a:off x="518345" y="995190"/>
                <a:ext cx="3906990" cy="1263479"/>
              </a:xfrm>
              <a:prstGeom prst="rect">
                <a:avLst/>
              </a:prstGeom>
            </p:spPr>
          </p:pic>
          <p:pic>
            <p:nvPicPr>
              <p:cNvPr id="28" name="図 27">
                <a:extLst>
                  <a:ext uri="{FF2B5EF4-FFF2-40B4-BE49-F238E27FC236}">
                    <a16:creationId xmlns:a16="http://schemas.microsoft.com/office/drawing/2014/main" id="{FAADABE7-6DFE-4EED-AE0C-0135B813B715}"/>
                  </a:ext>
                </a:extLst>
              </p:cNvPr>
              <p:cNvPicPr>
                <a:picLocks noChangeAspect="1"/>
              </p:cNvPicPr>
              <p:nvPr/>
            </p:nvPicPr>
            <p:blipFill>
              <a:blip r:embed="rId5"/>
              <a:stretch>
                <a:fillRect/>
              </a:stretch>
            </p:blipFill>
            <p:spPr>
              <a:xfrm>
                <a:off x="529466" y="2365840"/>
                <a:ext cx="3884747" cy="914059"/>
              </a:xfrm>
              <a:prstGeom prst="rect">
                <a:avLst/>
              </a:prstGeom>
            </p:spPr>
          </p:pic>
          <p:pic>
            <p:nvPicPr>
              <p:cNvPr id="29" name="図 28">
                <a:extLst>
                  <a:ext uri="{FF2B5EF4-FFF2-40B4-BE49-F238E27FC236}">
                    <a16:creationId xmlns:a16="http://schemas.microsoft.com/office/drawing/2014/main" id="{A06FFBE4-D953-4287-821D-D37A533832C4}"/>
                  </a:ext>
                </a:extLst>
              </p:cNvPr>
              <p:cNvPicPr>
                <a:picLocks noChangeAspect="1"/>
              </p:cNvPicPr>
              <p:nvPr/>
            </p:nvPicPr>
            <p:blipFill>
              <a:blip r:embed="rId6"/>
              <a:stretch>
                <a:fillRect/>
              </a:stretch>
            </p:blipFill>
            <p:spPr>
              <a:xfrm>
                <a:off x="546954" y="4694233"/>
                <a:ext cx="3780497" cy="338941"/>
              </a:xfrm>
              <a:prstGeom prst="rect">
                <a:avLst/>
              </a:prstGeom>
            </p:spPr>
          </p:pic>
        </p:grpSp>
        <p:pic>
          <p:nvPicPr>
            <p:cNvPr id="20" name="図 19">
              <a:extLst>
                <a:ext uri="{FF2B5EF4-FFF2-40B4-BE49-F238E27FC236}">
                  <a16:creationId xmlns:a16="http://schemas.microsoft.com/office/drawing/2014/main" id="{D5653890-C2C6-49D5-AAB3-81FD280885BF}"/>
                </a:ext>
              </a:extLst>
            </p:cNvPr>
            <p:cNvPicPr>
              <a:picLocks noChangeAspect="1"/>
            </p:cNvPicPr>
            <p:nvPr/>
          </p:nvPicPr>
          <p:blipFill>
            <a:blip r:embed="rId7"/>
            <a:stretch>
              <a:fillRect/>
            </a:stretch>
          </p:blipFill>
          <p:spPr>
            <a:xfrm>
              <a:off x="518345" y="3466837"/>
              <a:ext cx="3637174" cy="1037623"/>
            </a:xfrm>
            <a:prstGeom prst="rect">
              <a:avLst/>
            </a:prstGeom>
          </p:spPr>
        </p:pic>
        <p:pic>
          <p:nvPicPr>
            <p:cNvPr id="21" name="図 20">
              <a:extLst>
                <a:ext uri="{FF2B5EF4-FFF2-40B4-BE49-F238E27FC236}">
                  <a16:creationId xmlns:a16="http://schemas.microsoft.com/office/drawing/2014/main" id="{FD7C9BE2-F321-4116-9610-B0EA907890A1}"/>
                </a:ext>
              </a:extLst>
            </p:cNvPr>
            <p:cNvPicPr>
              <a:picLocks noChangeAspect="1"/>
            </p:cNvPicPr>
            <p:nvPr/>
          </p:nvPicPr>
          <p:blipFill rotWithShape="1">
            <a:blip r:embed="rId7"/>
            <a:srcRect l="83276" b="77057"/>
            <a:stretch/>
          </p:blipFill>
          <p:spPr>
            <a:xfrm>
              <a:off x="3805935" y="3553973"/>
              <a:ext cx="608278" cy="238060"/>
            </a:xfrm>
            <a:prstGeom prst="rect">
              <a:avLst/>
            </a:prstGeom>
          </p:spPr>
        </p:pic>
      </p:grpSp>
      <p:pic>
        <p:nvPicPr>
          <p:cNvPr id="30" name="図 29">
            <a:extLst>
              <a:ext uri="{FF2B5EF4-FFF2-40B4-BE49-F238E27FC236}">
                <a16:creationId xmlns:a16="http://schemas.microsoft.com/office/drawing/2014/main" id="{62CEE305-97BE-416B-9EF6-0018F462A15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64136" y="1471543"/>
            <a:ext cx="3798432" cy="4745785"/>
          </a:xfrm>
          <a:prstGeom prst="rect">
            <a:avLst/>
          </a:prstGeom>
        </p:spPr>
      </p:pic>
    </p:spTree>
    <p:extLst>
      <p:ext uri="{BB962C8B-B14F-4D97-AF65-F5344CB8AC3E}">
        <p14:creationId xmlns:p14="http://schemas.microsoft.com/office/powerpoint/2010/main" val="2827153418"/>
      </p:ext>
    </p:extLst>
  </p:cSld>
  <p:clrMapOvr>
    <a:masterClrMapping/>
  </p:clrMapOvr>
</p:sld>
</file>

<file path=ppt/theme/theme1.xml><?xml version="1.0" encoding="utf-8"?>
<a:theme xmlns:a="http://schemas.openxmlformats.org/drawingml/2006/main" name="2022最新テンプレ">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最新テンプレ" id="{1254EE06-2357-41E5-B094-D4A579EF8216}" vid="{AF4D192E-A580-4EBA-BF77-363488CAD43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3" ma:contentTypeDescription="新しいドキュメントを作成します。" ma:contentTypeScope="" ma:versionID="cd1dc95a1797257cb606c1e544b8669c">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6570__x5b57_ xmlns="79ee9245-d882-4ddc-9b39-e6678e7416f0" xsi:nil="true"/>
    <_x9234__x6728__x30c6__x30b9__x30c8_ xmlns="79ee9245-d882-4ddc-9b39-e6678e7416f0" xsi:nil="true"/>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x8ca9__x58f2__x5e97_ xmlns="79ee9245-d882-4ddc-9b39-e6678e7416f0" xsi:nil="true"/>
    <_dlc_Exempt xmlns="http://schemas.microsoft.com/sharepoint/v3" xsi:nil="true"/>
    <_x006c_nu1 xmlns="79ee9245-d882-4ddc-9b39-e6678e7416f0">
      <UserInfo>
        <DisplayName/>
        <AccountId xsi:nil="true"/>
        <AccountType/>
      </UserInfo>
    </_x006c_nu1>
    <lcf76f155ced4ddcb4097134ff3c332f xmlns="79ee9245-d882-4ddc-9b39-e6678e7416f0">
      <Terms xmlns="http://schemas.microsoft.com/office/infopath/2007/PartnerControls"/>
    </lcf76f155ced4ddcb4097134ff3c332f>
    <TaxCatchAll xmlns="f8486722-456f-4c86-9af7-b8b16200fae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0D3762-0CAC-47D0-94CE-81D8877F5133}">
  <ds:schemaRefs>
    <ds:schemaRef ds:uri="office.server.policy"/>
  </ds:schemaRefs>
</ds:datastoreItem>
</file>

<file path=customXml/itemProps2.xml><?xml version="1.0" encoding="utf-8"?>
<ds:datastoreItem xmlns:ds="http://schemas.openxmlformats.org/officeDocument/2006/customXml" ds:itemID="{46D84C47-87CB-4618-867C-E2C1364A1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434BD-A21E-490F-BFC7-DE065236DD77}">
  <ds:schemaRefs>
    <ds:schemaRef ds:uri="http://schemas.microsoft.com/office/2006/metadata/properties"/>
    <ds:schemaRef ds:uri="http://schemas.microsoft.com/sharepoint/v3"/>
    <ds:schemaRef ds:uri="http://purl.org/dc/elements/1.1/"/>
    <ds:schemaRef ds:uri="http://schemas.openxmlformats.org/package/2006/metadata/core-properties"/>
    <ds:schemaRef ds:uri="79ee9245-d882-4ddc-9b39-e6678e7416f0"/>
    <ds:schemaRef ds:uri="f8486722-456f-4c86-9af7-b8b16200fae9"/>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s>
</ds:datastoreItem>
</file>

<file path=customXml/itemProps4.xml><?xml version="1.0" encoding="utf-8"?>
<ds:datastoreItem xmlns:ds="http://schemas.openxmlformats.org/officeDocument/2006/customXml" ds:itemID="{9A490BC9-A19C-404E-8425-AFC711EB2D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2022最新テンプレ</Template>
  <TotalTime>46</TotalTime>
  <Words>1454</Words>
  <Application>Microsoft Office PowerPoint</Application>
  <PresentationFormat>ワイド画面</PresentationFormat>
  <Paragraphs>194</Paragraphs>
  <Slides>14</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14</vt:i4>
      </vt:variant>
    </vt:vector>
  </HeadingPairs>
  <TitlesOfParts>
    <vt:vector size="23" baseType="lpstr">
      <vt:lpstr>Meiryo UI</vt:lpstr>
      <vt:lpstr>メイリオ</vt:lpstr>
      <vt:lpstr>メイリオ</vt:lpstr>
      <vt:lpstr>游ゴシック</vt:lpstr>
      <vt:lpstr>游ゴシック Light</vt:lpstr>
      <vt:lpstr>Arial</vt:lpstr>
      <vt:lpstr>Calibri</vt:lpstr>
      <vt:lpstr>2022最新テンプレ</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河戸 愛実</dc:creator>
  <cp:lastModifiedBy>大久保 優花</cp:lastModifiedBy>
  <cp:revision>9</cp:revision>
  <dcterms:created xsi:type="dcterms:W3CDTF">2022-04-25T05:15:30Z</dcterms:created>
  <dcterms:modified xsi:type="dcterms:W3CDTF">2022-05-27T01:05:23Z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ies>
</file>