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6858000" cy="9906000" type="A4"/>
  <p:notesSz cx="6735763" cy="9866313"/>
  <p:defaultTextStyle>
    <a:defPPr>
      <a:defRPr lang="ja-JP"/>
    </a:defPPr>
    <a:lvl1pPr marL="0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4CB"/>
    <a:srgbClr val="1180B5"/>
    <a:srgbClr val="EBEBE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674" y="8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1C29-AAD6-45FB-B5DD-9181C53F8285}" type="datetimeFigureOut">
              <a:rPr kumimoji="1" lang="ja-JP" altLang="en-US" smtClean="0"/>
              <a:t>2021/12/22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6621-65A7-476A-8D10-DDFCD69C3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92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16621-65A7-476A-8D10-DDFCD69C333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8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399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7" y="529698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8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5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93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92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90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89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8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217386"/>
            <a:ext cx="3030141" cy="9241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1" cy="9241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8"/>
            <a:ext cx="3833813" cy="845449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  <a:prstGeom prst="rect">
            <a:avLst/>
          </a:prstGeom>
        </p:spPr>
        <p:txBody>
          <a:bodyPr vert="horz" lIns="83969" tIns="41985" rIns="83969" bIns="41985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311404"/>
            <a:ext cx="6172200" cy="6537501"/>
          </a:xfrm>
          <a:prstGeom prst="rect">
            <a:avLst/>
          </a:prstGeom>
        </p:spPr>
        <p:txBody>
          <a:bodyPr vert="horz" lIns="83969" tIns="41985" rIns="83969" bIns="4198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0" cy="527402"/>
          </a:xfrm>
          <a:prstGeom prst="rect">
            <a:avLst/>
          </a:prstGeom>
        </p:spPr>
        <p:txBody>
          <a:bodyPr vert="horz" lIns="83969" tIns="41985" rIns="83969" bIns="4198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C23B-0222-41BA-ACE4-987C90351BA9}" type="datetimeFigureOut">
              <a:rPr kumimoji="1" lang="ja-JP" altLang="en-US" smtClean="0"/>
              <a:pPr/>
              <a:t>2021/12/22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83969" tIns="41985" rIns="83969" bIns="4198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83969" tIns="41985" rIns="83969" bIns="4198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9694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885" indent="-314885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251" indent="-262404" algn="l" defTabSz="839694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61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64" indent="-209923" algn="l" defTabSz="839694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310" indent="-209923" algn="l" defTabSz="839694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15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004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851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869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2.wmf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m3991h\Desktop\山内\製品資料\製品画像\fs-m126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9868"/>
          <a:stretch>
            <a:fillRect/>
          </a:stretch>
        </p:blipFill>
        <p:spPr bwMode="auto">
          <a:xfrm>
            <a:off x="1" y="5230331"/>
            <a:ext cx="6858000" cy="3899133"/>
          </a:xfrm>
          <a:prstGeom prst="rect">
            <a:avLst/>
          </a:prstGeom>
          <a:noFill/>
        </p:spPr>
      </p:pic>
      <p:grpSp>
        <p:nvGrpSpPr>
          <p:cNvPr id="4" name="カスタマー">
            <a:extLst>
              <a:ext uri="{FF2B5EF4-FFF2-40B4-BE49-F238E27FC236}">
                <a16:creationId xmlns:a16="http://schemas.microsoft.com/office/drawing/2014/main" id="{519776EF-8500-4E75-A3CE-088A17CB00FB}"/>
              </a:ext>
            </a:extLst>
          </p:cNvPr>
          <p:cNvGrpSpPr/>
          <p:nvPr/>
        </p:nvGrpSpPr>
        <p:grpSpPr>
          <a:xfrm>
            <a:off x="1567" y="8984115"/>
            <a:ext cx="6854993" cy="920416"/>
            <a:chOff x="1727" y="9698237"/>
            <a:chExt cx="7557948" cy="993577"/>
          </a:xfrm>
        </p:grpSpPr>
        <p:sp>
          <p:nvSpPr>
            <p:cNvPr id="5" name="赤ベタ">
              <a:extLst>
                <a:ext uri="{FF2B5EF4-FFF2-40B4-BE49-F238E27FC236}">
                  <a16:creationId xmlns:a16="http://schemas.microsoft.com/office/drawing/2014/main" id="{54C82102-6481-4112-9A7C-A51878754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9698237"/>
              <a:ext cx="7557948" cy="9935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ct val="50000"/>
                </a:spcBef>
              </a:pPr>
              <a:endParaRPr kumimoji="0" lang="ja-JP" altLang="en-US" sz="14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6" name="URL" descr="buffaloｊｐ">
              <a:extLst>
                <a:ext uri="{FF2B5EF4-FFF2-40B4-BE49-F238E27FC236}">
                  <a16:creationId xmlns:a16="http://schemas.microsoft.com/office/drawing/2014/main" id="{A8F0996D-4005-4961-8FB7-C3E9AFBC1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318846" y="10148347"/>
              <a:ext cx="956095" cy="18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お問い合わせ">
              <a:extLst>
                <a:ext uri="{FF2B5EF4-FFF2-40B4-BE49-F238E27FC236}">
                  <a16:creationId xmlns:a16="http://schemas.microsoft.com/office/drawing/2014/main" id="{885E2098-4890-44EA-B2C3-117A7C16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078" y="10073308"/>
              <a:ext cx="6117910" cy="34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お問い合わせはこちら</a:t>
              </a:r>
              <a:r>
                <a:rPr lang="ja-JP" altLang="en-US" sz="12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9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メールアドレス　</a:t>
              </a:r>
              <a:r>
                <a:rPr lang="en-US" altLang="ja-JP" sz="15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varpartner@melcoinc.co.jp</a:t>
              </a:r>
              <a:endParaRPr lang="ja-JP" altLang="en-US" sz="15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8" name="点線">
              <a:extLst>
                <a:ext uri="{FF2B5EF4-FFF2-40B4-BE49-F238E27FC236}">
                  <a16:creationId xmlns:a16="http://schemas.microsoft.com/office/drawing/2014/main" id="{0ED27A5A-1814-4F75-BA71-6F595BED5B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1012" y="10037325"/>
              <a:ext cx="6838843" cy="580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dot"/>
              <a:round/>
              <a:headEnd/>
              <a:tailEnd/>
            </a:ln>
          </p:spPr>
        </p:cxnSp>
        <p:sp>
          <p:nvSpPr>
            <p:cNvPr id="10" name="VA事務局">
              <a:extLst>
                <a:ext uri="{FF2B5EF4-FFF2-40B4-BE49-F238E27FC236}">
                  <a16:creationId xmlns:a16="http://schemas.microsoft.com/office/drawing/2014/main" id="{6F4A6987-B936-4DF9-9599-36C787097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494" y="9739188"/>
              <a:ext cx="1081781" cy="29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VAR</a:t>
              </a:r>
              <a:r>
                <a:rPr lang="ja-JP" altLang="en-US" sz="1200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事務局</a:t>
              </a:r>
            </a:p>
          </p:txBody>
        </p:sp>
        <p:pic>
          <p:nvPicPr>
            <p:cNvPr id="11" name="バッファロー" descr="バッファロー">
              <a:extLst>
                <a:ext uri="{FF2B5EF4-FFF2-40B4-BE49-F238E27FC236}">
                  <a16:creationId xmlns:a16="http://schemas.microsoft.com/office/drawing/2014/main" id="{2471F845-3FBD-49A8-81D8-460054631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012" y="9773072"/>
              <a:ext cx="1787109" cy="166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ito-hide\Desktop\buffal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" y="836"/>
            <a:ext cx="1885055" cy="586621"/>
          </a:xfrm>
          <a:prstGeom prst="rect">
            <a:avLst/>
          </a:prstGeom>
          <a:noFill/>
        </p:spPr>
      </p:pic>
      <p:sp>
        <p:nvSpPr>
          <p:cNvPr id="12" name="住所">
            <a:extLst>
              <a:ext uri="{FF2B5EF4-FFF2-40B4-BE49-F238E27FC236}">
                <a16:creationId xmlns:a16="http://schemas.microsoft.com/office/drawing/2014/main" id="{FC67BF2B-B7E4-446D-A3D1-3A55915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288" y="9824900"/>
            <a:ext cx="8282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ja-JP" sz="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20181127FS-M1266</a:t>
            </a:r>
            <a:endParaRPr lang="en-US" altLang="ja-JP" sz="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188640" y="7833320"/>
            <a:ext cx="3380626" cy="804366"/>
            <a:chOff x="273844" y="8345736"/>
            <a:chExt cx="3380626" cy="804366"/>
          </a:xfrm>
          <a:solidFill>
            <a:schemeClr val="bg1">
              <a:alpha val="19000"/>
            </a:schemeClr>
          </a:solidFill>
        </p:grpSpPr>
        <p:sp>
          <p:nvSpPr>
            <p:cNvPr id="53" name="正方形/長方形 52"/>
            <p:cNvSpPr/>
            <p:nvPr/>
          </p:nvSpPr>
          <p:spPr>
            <a:xfrm>
              <a:off x="273844" y="8345736"/>
              <a:ext cx="3200221" cy="783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6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98003" y="8369142"/>
              <a:ext cx="2879264" cy="4271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管理者機能搭載フリースポット導入キット</a:t>
              </a:r>
              <a:endParaRPr lang="en-US" altLang="ja-JP" sz="108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en-US" altLang="ja-JP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11ac/11n/a</a:t>
              </a:r>
              <a:r>
                <a:rPr lang="ja-JP" altLang="en-US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＆</a:t>
              </a:r>
              <a:r>
                <a:rPr lang="en-US" altLang="ja-JP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11n/g/b</a:t>
              </a:r>
              <a:r>
                <a:rPr lang="ja-JP" altLang="en-US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en-US" altLang="ja-JP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866</a:t>
              </a:r>
              <a:r>
                <a:rPr lang="ja-JP" altLang="en-US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＋</a:t>
              </a:r>
              <a:r>
                <a:rPr lang="en-US" altLang="ja-JP" sz="1088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400Mbps</a:t>
              </a:r>
            </a:p>
          </p:txBody>
        </p:sp>
        <p:sp>
          <p:nvSpPr>
            <p:cNvPr id="55" name="テキスト ボックス 15"/>
            <p:cNvSpPr txBox="1">
              <a:spLocks noChangeArrowheads="1"/>
            </p:cNvSpPr>
            <p:nvPr/>
          </p:nvSpPr>
          <p:spPr bwMode="auto">
            <a:xfrm>
              <a:off x="1931501" y="8772739"/>
              <a:ext cx="1722969" cy="3715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814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\ </a:t>
              </a:r>
              <a:r>
                <a:rPr lang="en-US" altLang="ja-JP" sz="181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43,780</a:t>
              </a:r>
              <a:r>
                <a:rPr lang="en-US" altLang="ja-JP" sz="1814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r>
                <a:rPr lang="en-US" altLang="ja-JP" sz="952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</a:t>
              </a:r>
              <a:r>
                <a:rPr lang="ja-JP" altLang="en-US" sz="952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税込</a:t>
              </a:r>
              <a:r>
                <a:rPr lang="en-US" altLang="ja-JP" sz="952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)</a:t>
              </a:r>
              <a:endParaRPr lang="en-US" altLang="ja-JP" sz="952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300448" y="8722741"/>
              <a:ext cx="1569660" cy="42736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ja-JP" sz="2177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FS-M1266</a:t>
              </a:r>
              <a:endParaRPr lang="ja-JP" altLang="en-US" sz="2177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262510" y="7567774"/>
            <a:ext cx="2898648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72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 </a:t>
            </a:r>
            <a:r>
              <a:rPr lang="ja-JP" altLang="en-US" sz="72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本機能は、管理ソフト「</a:t>
            </a:r>
            <a:r>
              <a:rPr lang="en-US" altLang="ja-JP" sz="72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WLS-ADT</a:t>
            </a:r>
            <a:r>
              <a:rPr lang="ja-JP" altLang="en-US" sz="726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」（別売）が必要です</a:t>
            </a:r>
            <a:endParaRPr lang="en-US" altLang="ja-JP" sz="726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331" y="5961112"/>
            <a:ext cx="822600" cy="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角丸四角形 68"/>
          <p:cNvSpPr/>
          <p:nvPr/>
        </p:nvSpPr>
        <p:spPr>
          <a:xfrm>
            <a:off x="343330" y="7310099"/>
            <a:ext cx="1399548" cy="27023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リモート管理 </a:t>
            </a:r>
            <a:r>
              <a:rPr lang="en-US" altLang="ja-JP" sz="952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endParaRPr lang="ja-JP" altLang="en-US" sz="952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1838927" y="7317670"/>
            <a:ext cx="1406497" cy="27023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緊急時モード </a:t>
            </a:r>
            <a:r>
              <a:rPr lang="en-US" altLang="ja-JP" sz="952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endParaRPr lang="ja-JP" altLang="en-US" sz="952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1834801" y="6991117"/>
            <a:ext cx="1406497" cy="27023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ゲートウェイ機能</a:t>
            </a:r>
            <a:endParaRPr lang="ja-JP" altLang="en-US" sz="952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332656" y="6987331"/>
            <a:ext cx="1406653" cy="27023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壁掛</a:t>
            </a:r>
            <a:r>
              <a:rPr lang="en-US" altLang="ja-JP" sz="108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天井</a:t>
            </a:r>
            <a:r>
              <a:rPr lang="ja-JP" altLang="en-US" sz="1088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取付</a:t>
            </a:r>
            <a:endParaRPr lang="ja-JP" altLang="en-US" sz="952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332656" y="6664564"/>
            <a:ext cx="1406653" cy="27023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年保証</a:t>
            </a:r>
          </a:p>
        </p:txBody>
      </p:sp>
      <p:sp>
        <p:nvSpPr>
          <p:cNvPr id="74" name="角丸四角形 73"/>
          <p:cNvSpPr/>
          <p:nvPr/>
        </p:nvSpPr>
        <p:spPr>
          <a:xfrm>
            <a:off x="1834801" y="6664564"/>
            <a:ext cx="1406497" cy="27023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FREESPOT</a:t>
            </a:r>
            <a:r>
              <a:rPr lang="ja-JP" altLang="en-US" sz="1088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認証</a:t>
            </a:r>
            <a:endParaRPr lang="en-US" altLang="ja-JP" sz="1088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0" y="704071"/>
            <a:ext cx="6849497" cy="1645189"/>
          </a:xfrm>
          <a:prstGeom prst="rect">
            <a:avLst/>
          </a:prstGeom>
          <a:solidFill>
            <a:srgbClr val="118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ja-JP" sz="4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Wi-Fi</a:t>
            </a:r>
            <a:r>
              <a:rPr lang="ja-JP" altLang="en-US" sz="4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を活用</a:t>
            </a:r>
            <a:r>
              <a:rPr lang="ja-JP" altLang="en-US" sz="4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して</a:t>
            </a:r>
            <a:endParaRPr lang="en-US" altLang="ja-JP" sz="48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4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店舗</a:t>
            </a:r>
            <a:r>
              <a:rPr lang="ja-JP" altLang="en-US" sz="4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の経営</a:t>
            </a:r>
            <a:r>
              <a:rPr lang="ja-JP" altLang="en-US" sz="4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改善！</a:t>
            </a:r>
            <a:endParaRPr lang="en-US" altLang="ja-JP" sz="4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11834" y="5374739"/>
            <a:ext cx="4711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小規模オフィス、</a:t>
            </a:r>
            <a:r>
              <a:rPr lang="ja-JP" altLang="en-US" sz="1800" dirty="0" smtClean="0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店舗向け無線</a:t>
            </a:r>
            <a:r>
              <a:rPr lang="en-US" altLang="ja-JP" sz="1800" dirty="0" smtClean="0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</a:t>
            </a:r>
          </a:p>
          <a:p>
            <a:r>
              <a:rPr lang="en-US" altLang="ja-JP" sz="1800" dirty="0" smtClean="0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FREESPOT</a:t>
            </a:r>
            <a:r>
              <a:rPr lang="ja-JP" altLang="en-US" sz="1800" dirty="0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導入キット</a:t>
            </a:r>
          </a:p>
        </p:txBody>
      </p:sp>
      <p:pic>
        <p:nvPicPr>
          <p:cNvPr id="51" name="Picture 2" descr="C:\Users\m3991h\Desktop\営業資料\製品資料\製品画像\img-popup-cafe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2292" y="3873354"/>
            <a:ext cx="1175591" cy="1175591"/>
          </a:xfrm>
          <a:prstGeom prst="rect">
            <a:avLst/>
          </a:prstGeom>
          <a:noFill/>
        </p:spPr>
      </p:pic>
      <p:pic>
        <p:nvPicPr>
          <p:cNvPr id="56" name="Picture 6" descr="C:\Users\m3991h\Desktop\山内\製品資料\製品画像\img-popup-cafe-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33" y="2499326"/>
            <a:ext cx="1175461" cy="1175461"/>
          </a:xfrm>
          <a:prstGeom prst="rect">
            <a:avLst/>
          </a:prstGeom>
          <a:noFill/>
        </p:spPr>
      </p:pic>
      <p:pic>
        <p:nvPicPr>
          <p:cNvPr id="57" name="Picture 8" descr="C:\Users\m3991h\Desktop\山内\製品資料\製品画像\img-popup-goods-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7675" y="2491900"/>
            <a:ext cx="1175461" cy="1175461"/>
          </a:xfrm>
          <a:prstGeom prst="rect">
            <a:avLst/>
          </a:prstGeom>
          <a:noFill/>
        </p:spPr>
      </p:pic>
      <p:pic>
        <p:nvPicPr>
          <p:cNvPr id="58" name="Picture 7" descr="C:\Users\m3991h\Desktop\山内\製品資料\製品画像\img-popup-salon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33" y="3873484"/>
            <a:ext cx="1175461" cy="1175461"/>
          </a:xfrm>
          <a:prstGeom prst="rect">
            <a:avLst/>
          </a:prstGeom>
          <a:noFill/>
        </p:spPr>
      </p:pic>
      <p:grpSp>
        <p:nvGrpSpPr>
          <p:cNvPr id="61" name="グループ化 60"/>
          <p:cNvGrpSpPr/>
          <p:nvPr/>
        </p:nvGrpSpPr>
        <p:grpSpPr>
          <a:xfrm>
            <a:off x="1318095" y="3008784"/>
            <a:ext cx="1683874" cy="307777"/>
            <a:chOff x="1324056" y="1739940"/>
            <a:chExt cx="1683874" cy="307777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1484784" y="1739940"/>
              <a:ext cx="1523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2994C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</a:t>
              </a:r>
              <a:r>
                <a:rPr kumimoji="1" lang="en-US" altLang="ja-JP" sz="1400" b="1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2994C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POS</a:t>
              </a:r>
              <a:endParaRPr kumimoji="1" lang="ja-JP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24056" y="1764010"/>
              <a:ext cx="257204" cy="23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テキスト ボックス 63"/>
          <p:cNvSpPr txBox="1"/>
          <p:nvPr/>
        </p:nvSpPr>
        <p:spPr>
          <a:xfrm>
            <a:off x="1318132" y="2618547"/>
            <a:ext cx="2232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販売実績を見える化</a:t>
            </a:r>
            <a:endParaRPr kumimoji="1" lang="ja-JP" altLang="en-US" sz="16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294598" y="3881704"/>
            <a:ext cx="23921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待合中などに役立つ</a:t>
            </a:r>
            <a:endParaRPr lang="en-US" altLang="ja-JP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コンテンツで差別化</a:t>
            </a:r>
            <a:endParaRPr kumimoji="1" lang="ja-JP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512044" y="4378655"/>
            <a:ext cx="1258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電子雑誌</a:t>
            </a:r>
            <a:endParaRPr kumimoji="1" lang="ja-JP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01128" y="4376936"/>
            <a:ext cx="282924" cy="2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82"/>
          <p:cNvSpPr txBox="1"/>
          <p:nvPr/>
        </p:nvSpPr>
        <p:spPr>
          <a:xfrm>
            <a:off x="4763537" y="2503667"/>
            <a:ext cx="20579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外国人旅行者への</a:t>
            </a:r>
            <a:endParaRPr kumimoji="1" lang="en-US" altLang="ja-JP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販売機会損失を回避</a:t>
            </a:r>
            <a:endParaRPr kumimoji="1" lang="ja-JP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949238" y="2989620"/>
            <a:ext cx="186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翻訳･通訳</a:t>
            </a:r>
            <a:endParaRPr lang="en-US" altLang="ja-JP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アプリサービス</a:t>
            </a:r>
            <a:endParaRPr kumimoji="1" lang="ja-JP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0100" y="3021301"/>
            <a:ext cx="257204" cy="2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テキスト ボックス 85"/>
          <p:cNvSpPr txBox="1"/>
          <p:nvPr/>
        </p:nvSpPr>
        <p:spPr>
          <a:xfrm>
            <a:off x="4737308" y="3874041"/>
            <a:ext cx="21327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kumimoji="1"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が気軽に利用できる　　</a:t>
            </a:r>
            <a:endParaRPr kumimoji="1" lang="en-US" altLang="ja-JP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環境で集客を促進</a:t>
            </a:r>
            <a:endParaRPr kumimoji="1" lang="ja-JP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35210" y="4455500"/>
            <a:ext cx="257204" cy="2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テキスト ボックス 87"/>
          <p:cNvSpPr txBox="1"/>
          <p:nvPr/>
        </p:nvSpPr>
        <p:spPr>
          <a:xfrm>
            <a:off x="4909863" y="4434952"/>
            <a:ext cx="1749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r>
              <a:rPr lang="en-US" altLang="ja-JP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スポット</a:t>
            </a:r>
            <a:endParaRPr kumimoji="1" lang="en-US" altLang="ja-JP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住所">
            <a:extLst>
              <a:ext uri="{FF2B5EF4-FFF2-40B4-BE49-F238E27FC236}">
                <a16:creationId xmlns:a16="http://schemas.microsoft.com/office/drawing/2014/main" id="{FC67BF2B-B7E4-446D-A3D1-3A55915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203" y="8994410"/>
            <a:ext cx="240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東京都千代田区丸の内一丁目</a:t>
            </a:r>
            <a:r>
              <a:rPr lang="en-US" altLang="ja-JP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</a:t>
            </a:r>
            <a:r>
              <a:rPr lang="en-US" altLang="ja-JP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</a:t>
            </a:r>
            <a:endParaRPr lang="en-US" altLang="ja-JP" sz="8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パシフィックセンチュリープレイス丸の内 </a:t>
            </a:r>
            <a:r>
              <a:rPr lang="en-US" altLang="ja-JP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住所">
            <a:extLst>
              <a:ext uri="{FF2B5EF4-FFF2-40B4-BE49-F238E27FC236}">
                <a16:creationId xmlns:a16="http://schemas.microsoft.com/office/drawing/2014/main" id="{FC67BF2B-B7E4-446D-A3D1-3A55915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654" y="8994598"/>
            <a:ext cx="9204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〒</a:t>
            </a:r>
            <a:r>
              <a:rPr lang="en-US" altLang="ja-JP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100-6215</a:t>
            </a:r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0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68" y="5498919"/>
            <a:ext cx="3398400" cy="1649223"/>
          </a:xfrm>
          <a:prstGeom prst="rect">
            <a:avLst/>
          </a:prstGeom>
        </p:spPr>
      </p:pic>
      <p:sp>
        <p:nvSpPr>
          <p:cNvPr id="14" name="住所">
            <a:extLst>
              <a:ext uri="{FF2B5EF4-FFF2-40B4-BE49-F238E27FC236}">
                <a16:creationId xmlns:a16="http://schemas.microsoft.com/office/drawing/2014/main" id="{FC67BF2B-B7E4-446D-A3D1-3A55915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071" y="9822520"/>
            <a:ext cx="59755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20180501 BBS</a:t>
            </a:r>
            <a:endParaRPr lang="en-US" altLang="ja-JP" sz="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赤ベタ">
            <a:extLst>
              <a:ext uri="{FF2B5EF4-FFF2-40B4-BE49-F238E27FC236}">
                <a16:creationId xmlns:a16="http://schemas.microsoft.com/office/drawing/2014/main" id="{54C82102-6481-4112-9A7C-A5187875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" y="8985774"/>
            <a:ext cx="3493731" cy="92041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83969" tIns="41985" rIns="83969" bIns="41985" anchor="ctr"/>
          <a:lstStyle/>
          <a:p>
            <a:pPr eaLnBrk="0" hangingPunct="0">
              <a:spcBef>
                <a:spcPct val="50000"/>
              </a:spcBef>
            </a:pPr>
            <a:endParaRPr kumimoji="0" lang="ja-JP" altLang="en-US" sz="1400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5" name="URL" descr="buffaloｊｐ">
            <a:extLst>
              <a:ext uri="{FF2B5EF4-FFF2-40B4-BE49-F238E27FC236}">
                <a16:creationId xmlns:a16="http://schemas.microsoft.com/office/drawing/2014/main" id="{A8F0996D-4005-4961-8FB7-C3E9AFBC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33535" y="9573734"/>
            <a:ext cx="867352" cy="17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住所">
            <a:extLst>
              <a:ext uri="{FF2B5EF4-FFF2-40B4-BE49-F238E27FC236}">
                <a16:creationId xmlns:a16="http://schemas.microsoft.com/office/drawing/2014/main" id="{FC67BF2B-B7E4-446D-A3D1-3A55915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93" y="9185767"/>
            <a:ext cx="3256515" cy="3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〒</a:t>
            </a:r>
            <a:r>
              <a:rPr lang="en-US" altLang="ja-JP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100-6215</a:t>
            </a:r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東京都千代田区丸の内一丁目</a:t>
            </a:r>
            <a:r>
              <a:rPr lang="en-US" altLang="ja-JP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</a:t>
            </a:r>
            <a:r>
              <a:rPr lang="en-US" altLang="ja-JP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8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パシフィックセンチュリープレイス</a:t>
            </a:r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丸の内 </a:t>
            </a:r>
            <a:r>
              <a:rPr lang="en-US" altLang="ja-JP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お問い合わせ">
            <a:extLst>
              <a:ext uri="{FF2B5EF4-FFF2-40B4-BE49-F238E27FC236}">
                <a16:creationId xmlns:a16="http://schemas.microsoft.com/office/drawing/2014/main" id="{885E2098-4890-44EA-B2C3-117A7C16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89" y="9477710"/>
            <a:ext cx="101919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お問い合わせは</a:t>
            </a:r>
            <a:r>
              <a:rPr lang="ja-JP" altLang="en-US" sz="7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こちら</a:t>
            </a:r>
            <a:endParaRPr lang="ja-JP" altLang="en-US" sz="11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VA事務局">
            <a:extLst>
              <a:ext uri="{FF2B5EF4-FFF2-40B4-BE49-F238E27FC236}">
                <a16:creationId xmlns:a16="http://schemas.microsoft.com/office/drawing/2014/main" id="{6F4A6987-B936-4DF9-9599-36C78709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850" y="8987308"/>
            <a:ext cx="1320142" cy="26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VAR</a:t>
            </a:r>
            <a:r>
              <a:rPr lang="ja-JP" altLang="en-US" sz="12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事務局</a:t>
            </a:r>
          </a:p>
        </p:txBody>
      </p:sp>
      <p:sp>
        <p:nvSpPr>
          <p:cNvPr id="49" name="object 53"/>
          <p:cNvSpPr/>
          <p:nvPr/>
        </p:nvSpPr>
        <p:spPr>
          <a:xfrm>
            <a:off x="3588666" y="8989763"/>
            <a:ext cx="3258000" cy="900428"/>
          </a:xfrm>
          <a:custGeom>
            <a:avLst/>
            <a:gdLst/>
            <a:ahLst/>
            <a:cxnLst/>
            <a:rect l="l" t="t" r="r" b="b"/>
            <a:pathLst>
              <a:path w="3249929" h="1337945">
                <a:moveTo>
                  <a:pt x="3195637" y="1337449"/>
                </a:moveTo>
                <a:lnTo>
                  <a:pt x="54000" y="1337449"/>
                </a:lnTo>
                <a:lnTo>
                  <a:pt x="32977" y="1333207"/>
                </a:lnTo>
                <a:lnTo>
                  <a:pt x="15813" y="1321636"/>
                </a:lnTo>
                <a:lnTo>
                  <a:pt x="4242" y="1304472"/>
                </a:lnTo>
                <a:lnTo>
                  <a:pt x="0" y="1283449"/>
                </a:lnTo>
                <a:lnTo>
                  <a:pt x="0" y="54000"/>
                </a:lnTo>
                <a:lnTo>
                  <a:pt x="4242" y="32982"/>
                </a:lnTo>
                <a:lnTo>
                  <a:pt x="15813" y="15817"/>
                </a:lnTo>
                <a:lnTo>
                  <a:pt x="32977" y="4244"/>
                </a:lnTo>
                <a:lnTo>
                  <a:pt x="54000" y="0"/>
                </a:lnTo>
                <a:lnTo>
                  <a:pt x="3195637" y="0"/>
                </a:lnTo>
                <a:lnTo>
                  <a:pt x="3216660" y="4244"/>
                </a:lnTo>
                <a:lnTo>
                  <a:pt x="3233824" y="15817"/>
                </a:lnTo>
                <a:lnTo>
                  <a:pt x="3245395" y="32982"/>
                </a:lnTo>
                <a:lnTo>
                  <a:pt x="3249637" y="54000"/>
                </a:lnTo>
                <a:lnTo>
                  <a:pt x="3249637" y="1283449"/>
                </a:lnTo>
                <a:lnTo>
                  <a:pt x="3245395" y="1304472"/>
                </a:lnTo>
                <a:lnTo>
                  <a:pt x="3233824" y="1321636"/>
                </a:lnTo>
                <a:lnTo>
                  <a:pt x="3216660" y="1333207"/>
                </a:lnTo>
                <a:lnTo>
                  <a:pt x="3195637" y="1337449"/>
                </a:lnTo>
                <a:close/>
              </a:path>
            </a:pathLst>
          </a:custGeom>
          <a:ln w="424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326846" y="9034491"/>
            <a:ext cx="1621270" cy="154413"/>
            <a:chOff x="227" y="6179"/>
            <a:chExt cx="1126" cy="105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" y="6179"/>
              <a:ext cx="112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1121" y="6184"/>
              <a:ext cx="10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85" y="94"/>
                </a:cxn>
                <a:cxn ang="0">
                  <a:pos x="85" y="94"/>
                </a:cxn>
                <a:cxn ang="0">
                  <a:pos x="93" y="92"/>
                </a:cxn>
                <a:cxn ang="0">
                  <a:pos x="100" y="88"/>
                </a:cxn>
                <a:cxn ang="0">
                  <a:pos x="105" y="81"/>
                </a:cxn>
                <a:cxn ang="0">
                  <a:pos x="107" y="72"/>
                </a:cxn>
                <a:cxn ang="0">
                  <a:pos x="107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5" y="17"/>
                </a:cxn>
                <a:cxn ang="0">
                  <a:pos x="81" y="17"/>
                </a:cxn>
                <a:cxn ang="0">
                  <a:pos x="81" y="71"/>
                </a:cxn>
                <a:cxn ang="0">
                  <a:pos x="81" y="71"/>
                </a:cxn>
                <a:cxn ang="0">
                  <a:pos x="81" y="72"/>
                </a:cxn>
                <a:cxn ang="0">
                  <a:pos x="80" y="75"/>
                </a:cxn>
                <a:cxn ang="0">
                  <a:pos x="78" y="75"/>
                </a:cxn>
                <a:cxn ang="0">
                  <a:pos x="75" y="77"/>
                </a:cxn>
                <a:cxn ang="0">
                  <a:pos x="25" y="77"/>
                </a:cxn>
                <a:cxn ang="0">
                  <a:pos x="25" y="17"/>
                </a:cxn>
                <a:cxn ang="0">
                  <a:pos x="25" y="17"/>
                </a:cxn>
              </a:cxnLst>
              <a:rect l="0" t="0" r="r" b="b"/>
              <a:pathLst>
                <a:path w="107" h="94">
                  <a:moveTo>
                    <a:pt x="0" y="94"/>
                  </a:moveTo>
                  <a:lnTo>
                    <a:pt x="85" y="94"/>
                  </a:lnTo>
                  <a:lnTo>
                    <a:pt x="85" y="94"/>
                  </a:lnTo>
                  <a:lnTo>
                    <a:pt x="93" y="92"/>
                  </a:lnTo>
                  <a:lnTo>
                    <a:pt x="100" y="88"/>
                  </a:lnTo>
                  <a:lnTo>
                    <a:pt x="105" y="81"/>
                  </a:lnTo>
                  <a:lnTo>
                    <a:pt x="107" y="72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25" y="17"/>
                  </a:moveTo>
                  <a:lnTo>
                    <a:pt x="81" y="17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75" y="77"/>
                  </a:lnTo>
                  <a:lnTo>
                    <a:pt x="25" y="77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898" y="6182"/>
              <a:ext cx="10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81" y="17"/>
                </a:cxn>
                <a:cxn ang="0">
                  <a:pos x="81" y="17"/>
                </a:cxn>
                <a:cxn ang="0">
                  <a:pos x="79" y="31"/>
                </a:cxn>
                <a:cxn ang="0">
                  <a:pos x="76" y="43"/>
                </a:cxn>
                <a:cxn ang="0">
                  <a:pos x="71" y="54"/>
                </a:cxn>
                <a:cxn ang="0">
                  <a:pos x="62" y="63"/>
                </a:cxn>
                <a:cxn ang="0">
                  <a:pos x="54" y="71"/>
                </a:cxn>
                <a:cxn ang="0">
                  <a:pos x="40" y="77"/>
                </a:cxn>
                <a:cxn ang="0">
                  <a:pos x="27" y="82"/>
                </a:cxn>
                <a:cxn ang="0">
                  <a:pos x="8" y="85"/>
                </a:cxn>
                <a:cxn ang="0">
                  <a:pos x="8" y="99"/>
                </a:cxn>
                <a:cxn ang="0">
                  <a:pos x="8" y="99"/>
                </a:cxn>
                <a:cxn ang="0">
                  <a:pos x="32" y="96"/>
                </a:cxn>
                <a:cxn ang="0">
                  <a:pos x="52" y="91"/>
                </a:cxn>
                <a:cxn ang="0">
                  <a:pos x="69" y="83"/>
                </a:cxn>
                <a:cxn ang="0">
                  <a:pos x="82" y="73"/>
                </a:cxn>
                <a:cxn ang="0">
                  <a:pos x="93" y="60"/>
                </a:cxn>
                <a:cxn ang="0">
                  <a:pos x="99" y="45"/>
                </a:cxn>
                <a:cxn ang="0">
                  <a:pos x="105" y="28"/>
                </a:cxn>
                <a:cxn ang="0">
                  <a:pos x="106" y="9"/>
                </a:cxn>
                <a:cxn ang="0">
                  <a:pos x="10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6" h="99">
                  <a:moveTo>
                    <a:pt x="0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31"/>
                  </a:lnTo>
                  <a:lnTo>
                    <a:pt x="76" y="43"/>
                  </a:lnTo>
                  <a:lnTo>
                    <a:pt x="71" y="54"/>
                  </a:lnTo>
                  <a:lnTo>
                    <a:pt x="62" y="63"/>
                  </a:lnTo>
                  <a:lnTo>
                    <a:pt x="54" y="71"/>
                  </a:lnTo>
                  <a:lnTo>
                    <a:pt x="40" y="77"/>
                  </a:lnTo>
                  <a:lnTo>
                    <a:pt x="27" y="82"/>
                  </a:lnTo>
                  <a:lnTo>
                    <a:pt x="8" y="85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32" y="96"/>
                  </a:lnTo>
                  <a:lnTo>
                    <a:pt x="52" y="91"/>
                  </a:lnTo>
                  <a:lnTo>
                    <a:pt x="69" y="83"/>
                  </a:lnTo>
                  <a:lnTo>
                    <a:pt x="82" y="73"/>
                  </a:lnTo>
                  <a:lnTo>
                    <a:pt x="93" y="60"/>
                  </a:lnTo>
                  <a:lnTo>
                    <a:pt x="99" y="45"/>
                  </a:lnTo>
                  <a:lnTo>
                    <a:pt x="105" y="28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018" y="6204"/>
              <a:ext cx="88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67" y="12"/>
                </a:cxn>
                <a:cxn ang="0">
                  <a:pos x="67" y="12"/>
                </a:cxn>
                <a:cxn ang="0">
                  <a:pos x="66" y="21"/>
                </a:cxn>
                <a:cxn ang="0">
                  <a:pos x="62" y="29"/>
                </a:cxn>
                <a:cxn ang="0">
                  <a:pos x="56" y="34"/>
                </a:cxn>
                <a:cxn ang="0">
                  <a:pos x="47" y="35"/>
                </a:cxn>
                <a:cxn ang="0">
                  <a:pos x="47" y="35"/>
                </a:cxn>
                <a:cxn ang="0">
                  <a:pos x="47" y="28"/>
                </a:cxn>
                <a:cxn ang="0">
                  <a:pos x="47" y="23"/>
                </a:cxn>
                <a:cxn ang="0">
                  <a:pos x="27" y="23"/>
                </a:cxn>
                <a:cxn ang="0">
                  <a:pos x="27" y="28"/>
                </a:cxn>
                <a:cxn ang="0">
                  <a:pos x="27" y="28"/>
                </a:cxn>
                <a:cxn ang="0">
                  <a:pos x="25" y="41"/>
                </a:cxn>
                <a:cxn ang="0">
                  <a:pos x="20" y="52"/>
                </a:cxn>
                <a:cxn ang="0">
                  <a:pos x="17" y="57"/>
                </a:cxn>
                <a:cxn ang="0">
                  <a:pos x="13" y="61"/>
                </a:cxn>
                <a:cxn ang="0">
                  <a:pos x="8" y="63"/>
                </a:cxn>
                <a:cxn ang="0">
                  <a:pos x="1" y="66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10" y="75"/>
                </a:cxn>
                <a:cxn ang="0">
                  <a:pos x="15" y="74"/>
                </a:cxn>
                <a:cxn ang="0">
                  <a:pos x="22" y="71"/>
                </a:cxn>
                <a:cxn ang="0">
                  <a:pos x="27" y="68"/>
                </a:cxn>
                <a:cxn ang="0">
                  <a:pos x="37" y="58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2" y="46"/>
                </a:cxn>
                <a:cxn ang="0">
                  <a:pos x="61" y="44"/>
                </a:cxn>
                <a:cxn ang="0">
                  <a:pos x="69" y="41"/>
                </a:cxn>
                <a:cxn ang="0">
                  <a:pos x="76" y="37"/>
                </a:cxn>
                <a:cxn ang="0">
                  <a:pos x="81" y="31"/>
                </a:cxn>
                <a:cxn ang="0">
                  <a:pos x="84" y="24"/>
                </a:cxn>
                <a:cxn ang="0">
                  <a:pos x="86" y="15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0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6" y="21"/>
                  </a:lnTo>
                  <a:lnTo>
                    <a:pt x="62" y="29"/>
                  </a:lnTo>
                  <a:lnTo>
                    <a:pt x="56" y="34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27" y="23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41"/>
                  </a:lnTo>
                  <a:lnTo>
                    <a:pt x="20" y="52"/>
                  </a:lnTo>
                  <a:lnTo>
                    <a:pt x="17" y="57"/>
                  </a:lnTo>
                  <a:lnTo>
                    <a:pt x="13" y="61"/>
                  </a:lnTo>
                  <a:lnTo>
                    <a:pt x="8" y="63"/>
                  </a:lnTo>
                  <a:lnTo>
                    <a:pt x="1" y="66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0" y="75"/>
                  </a:lnTo>
                  <a:lnTo>
                    <a:pt x="15" y="74"/>
                  </a:lnTo>
                  <a:lnTo>
                    <a:pt x="22" y="71"/>
                  </a:lnTo>
                  <a:lnTo>
                    <a:pt x="27" y="68"/>
                  </a:lnTo>
                  <a:lnTo>
                    <a:pt x="37" y="5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1" y="31"/>
                  </a:lnTo>
                  <a:lnTo>
                    <a:pt x="84" y="24"/>
                  </a:lnTo>
                  <a:lnTo>
                    <a:pt x="86" y="15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245" y="6219"/>
              <a:ext cx="10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" y="0"/>
                </a:cxn>
                <a:cxn ang="0">
                  <a:pos x="105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" h="20">
                  <a:moveTo>
                    <a:pt x="0" y="0"/>
                  </a:moveTo>
                  <a:lnTo>
                    <a:pt x="105" y="0"/>
                  </a:lnTo>
                  <a:lnTo>
                    <a:pt x="105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230" y="6202"/>
              <a:ext cx="31" cy="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7" y="37"/>
                </a:cxn>
                <a:cxn ang="0">
                  <a:pos x="4" y="45"/>
                </a:cxn>
                <a:cxn ang="0">
                  <a:pos x="0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7" y="53"/>
                </a:cxn>
                <a:cxn ang="0">
                  <a:pos x="12" y="45"/>
                </a:cxn>
                <a:cxn ang="0">
                  <a:pos x="12" y="79"/>
                </a:cxn>
                <a:cxn ang="0">
                  <a:pos x="22" y="79"/>
                </a:cxn>
                <a:cxn ang="0">
                  <a:pos x="22" y="36"/>
                </a:cxn>
                <a:cxn ang="0">
                  <a:pos x="29" y="43"/>
                </a:cxn>
                <a:cxn ang="0">
                  <a:pos x="29" y="33"/>
                </a:cxn>
                <a:cxn ang="0">
                  <a:pos x="22" y="26"/>
                </a:cxn>
                <a:cxn ang="0">
                  <a:pos x="22" y="20"/>
                </a:cxn>
                <a:cxn ang="0">
                  <a:pos x="31" y="20"/>
                </a:cxn>
                <a:cxn ang="0">
                  <a:pos x="31" y="14"/>
                </a:cxn>
                <a:cxn ang="0">
                  <a:pos x="22" y="14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1" h="79">
                  <a:moveTo>
                    <a:pt x="22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7" y="37"/>
                  </a:lnTo>
                  <a:lnTo>
                    <a:pt x="4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53"/>
                  </a:lnTo>
                  <a:lnTo>
                    <a:pt x="12" y="45"/>
                  </a:lnTo>
                  <a:lnTo>
                    <a:pt x="12" y="79"/>
                  </a:lnTo>
                  <a:lnTo>
                    <a:pt x="22" y="7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29" y="33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261" y="6202"/>
              <a:ext cx="57" cy="79"/>
            </a:xfrm>
            <a:custGeom>
              <a:avLst/>
              <a:gdLst/>
              <a:ahLst/>
              <a:cxnLst>
                <a:cxn ang="0">
                  <a:pos x="56" y="39"/>
                </a:cxn>
                <a:cxn ang="0">
                  <a:pos x="56" y="33"/>
                </a:cxn>
                <a:cxn ang="0">
                  <a:pos x="34" y="33"/>
                </a:cxn>
                <a:cxn ang="0">
                  <a:pos x="34" y="20"/>
                </a:cxn>
                <a:cxn ang="0">
                  <a:pos x="54" y="20"/>
                </a:cxn>
                <a:cxn ang="0">
                  <a:pos x="54" y="14"/>
                </a:cxn>
                <a:cxn ang="0">
                  <a:pos x="34" y="14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24" y="14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8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9"/>
                </a:cxn>
                <a:cxn ang="0">
                  <a:pos x="7" y="14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8" y="25"/>
                </a:cxn>
                <a:cxn ang="0">
                  <a:pos x="13" y="20"/>
                </a:cxn>
                <a:cxn ang="0">
                  <a:pos x="24" y="20"/>
                </a:cxn>
                <a:cxn ang="0">
                  <a:pos x="24" y="33"/>
                </a:cxn>
                <a:cxn ang="0">
                  <a:pos x="3" y="33"/>
                </a:cxn>
                <a:cxn ang="0">
                  <a:pos x="3" y="39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3" y="46"/>
                </a:cxn>
                <a:cxn ang="0">
                  <a:pos x="10" y="56"/>
                </a:cxn>
                <a:cxn ang="0">
                  <a:pos x="5" y="63"/>
                </a:cxn>
                <a:cxn ang="0">
                  <a:pos x="0" y="70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8" y="70"/>
                </a:cxn>
                <a:cxn ang="0">
                  <a:pos x="15" y="60"/>
                </a:cxn>
                <a:cxn ang="0">
                  <a:pos x="20" y="51"/>
                </a:cxn>
                <a:cxn ang="0">
                  <a:pos x="24" y="42"/>
                </a:cxn>
                <a:cxn ang="0">
                  <a:pos x="24" y="79"/>
                </a:cxn>
                <a:cxn ang="0">
                  <a:pos x="34" y="79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7" y="51"/>
                </a:cxn>
                <a:cxn ang="0">
                  <a:pos x="42" y="60"/>
                </a:cxn>
                <a:cxn ang="0">
                  <a:pos x="49" y="70"/>
                </a:cxn>
                <a:cxn ang="0">
                  <a:pos x="57" y="77"/>
                </a:cxn>
                <a:cxn ang="0">
                  <a:pos x="57" y="70"/>
                </a:cxn>
                <a:cxn ang="0">
                  <a:pos x="57" y="70"/>
                </a:cxn>
                <a:cxn ang="0">
                  <a:pos x="52" y="63"/>
                </a:cxn>
                <a:cxn ang="0">
                  <a:pos x="47" y="56"/>
                </a:cxn>
                <a:cxn ang="0">
                  <a:pos x="44" y="46"/>
                </a:cxn>
                <a:cxn ang="0">
                  <a:pos x="42" y="39"/>
                </a:cxn>
                <a:cxn ang="0">
                  <a:pos x="56" y="39"/>
                </a:cxn>
                <a:cxn ang="0">
                  <a:pos x="56" y="39"/>
                </a:cxn>
              </a:cxnLst>
              <a:rect l="0" t="0" r="r" b="b"/>
              <a:pathLst>
                <a:path w="57" h="79">
                  <a:moveTo>
                    <a:pt x="56" y="39"/>
                  </a:moveTo>
                  <a:lnTo>
                    <a:pt x="56" y="33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54" y="20"/>
                  </a:lnTo>
                  <a:lnTo>
                    <a:pt x="54" y="14"/>
                  </a:lnTo>
                  <a:lnTo>
                    <a:pt x="34" y="14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2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9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8" y="25"/>
                  </a:lnTo>
                  <a:lnTo>
                    <a:pt x="13" y="20"/>
                  </a:lnTo>
                  <a:lnTo>
                    <a:pt x="24" y="20"/>
                  </a:lnTo>
                  <a:lnTo>
                    <a:pt x="24" y="33"/>
                  </a:lnTo>
                  <a:lnTo>
                    <a:pt x="3" y="33"/>
                  </a:lnTo>
                  <a:lnTo>
                    <a:pt x="3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6"/>
                  </a:lnTo>
                  <a:lnTo>
                    <a:pt x="10" y="56"/>
                  </a:lnTo>
                  <a:lnTo>
                    <a:pt x="5" y="63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8" y="70"/>
                  </a:lnTo>
                  <a:lnTo>
                    <a:pt x="15" y="60"/>
                  </a:lnTo>
                  <a:lnTo>
                    <a:pt x="20" y="51"/>
                  </a:lnTo>
                  <a:lnTo>
                    <a:pt x="24" y="42"/>
                  </a:lnTo>
                  <a:lnTo>
                    <a:pt x="24" y="79"/>
                  </a:lnTo>
                  <a:lnTo>
                    <a:pt x="34" y="79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7" y="51"/>
                  </a:lnTo>
                  <a:lnTo>
                    <a:pt x="42" y="60"/>
                  </a:lnTo>
                  <a:lnTo>
                    <a:pt x="49" y="70"/>
                  </a:lnTo>
                  <a:lnTo>
                    <a:pt x="57" y="77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2" y="63"/>
                  </a:lnTo>
                  <a:lnTo>
                    <a:pt x="47" y="56"/>
                  </a:lnTo>
                  <a:lnTo>
                    <a:pt x="44" y="46"/>
                  </a:lnTo>
                  <a:lnTo>
                    <a:pt x="42" y="39"/>
                  </a:lnTo>
                  <a:lnTo>
                    <a:pt x="56" y="39"/>
                  </a:lnTo>
                  <a:lnTo>
                    <a:pt x="56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398" y="6204"/>
              <a:ext cx="1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329" y="6235"/>
              <a:ext cx="49" cy="46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18" y="6"/>
                </a:cxn>
                <a:cxn ang="0">
                  <a:pos x="18" y="35"/>
                </a:cxn>
                <a:cxn ang="0">
                  <a:pos x="18" y="35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3" y="44"/>
                </a:cxn>
                <a:cxn ang="0">
                  <a:pos x="27" y="41"/>
                </a:cxn>
                <a:cxn ang="0">
                  <a:pos x="39" y="37"/>
                </a:cxn>
                <a:cxn ang="0">
                  <a:pos x="49" y="34"/>
                </a:cxn>
                <a:cxn ang="0">
                  <a:pos x="49" y="27"/>
                </a:cxn>
                <a:cxn ang="0">
                  <a:pos x="49" y="27"/>
                </a:cxn>
                <a:cxn ang="0">
                  <a:pos x="40" y="30"/>
                </a:cxn>
                <a:cxn ang="0">
                  <a:pos x="28" y="34"/>
                </a:cxn>
                <a:cxn ang="0">
                  <a:pos x="28" y="6"/>
                </a:cxn>
                <a:cxn ang="0">
                  <a:pos x="28" y="6"/>
                </a:cxn>
              </a:cxnLst>
              <a:rect l="0" t="0" r="r" b="b"/>
              <a:pathLst>
                <a:path w="49" h="46">
                  <a:moveTo>
                    <a:pt x="28" y="6"/>
                  </a:moveTo>
                  <a:lnTo>
                    <a:pt x="45" y="6"/>
                  </a:lnTo>
                  <a:lnTo>
                    <a:pt x="45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18" y="6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27" y="41"/>
                  </a:lnTo>
                  <a:lnTo>
                    <a:pt x="39" y="37"/>
                  </a:lnTo>
                  <a:lnTo>
                    <a:pt x="49" y="34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0" y="30"/>
                  </a:lnTo>
                  <a:lnTo>
                    <a:pt x="28" y="34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329" y="6202"/>
              <a:ext cx="83" cy="79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2" y="0"/>
                </a:cxn>
                <a:cxn ang="0">
                  <a:pos x="52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52" y="20"/>
                </a:cxn>
                <a:cxn ang="0">
                  <a:pos x="52" y="20"/>
                </a:cxn>
                <a:cxn ang="0">
                  <a:pos x="54" y="40"/>
                </a:cxn>
                <a:cxn ang="0">
                  <a:pos x="55" y="48"/>
                </a:cxn>
                <a:cxn ang="0">
                  <a:pos x="59" y="57"/>
                </a:cxn>
                <a:cxn ang="0">
                  <a:pos x="62" y="63"/>
                </a:cxn>
                <a:cxn ang="0">
                  <a:pos x="69" y="70"/>
                </a:cxn>
                <a:cxn ang="0">
                  <a:pos x="74" y="76"/>
                </a:cxn>
                <a:cxn ang="0">
                  <a:pos x="83" y="79"/>
                </a:cxn>
                <a:cxn ang="0">
                  <a:pos x="83" y="71"/>
                </a:cxn>
                <a:cxn ang="0">
                  <a:pos x="83" y="71"/>
                </a:cxn>
                <a:cxn ang="0">
                  <a:pos x="77" y="68"/>
                </a:cxn>
                <a:cxn ang="0">
                  <a:pos x="72" y="63"/>
                </a:cxn>
                <a:cxn ang="0">
                  <a:pos x="69" y="57"/>
                </a:cxn>
                <a:cxn ang="0">
                  <a:pos x="66" y="51"/>
                </a:cxn>
                <a:cxn ang="0">
                  <a:pos x="62" y="37"/>
                </a:cxn>
                <a:cxn ang="0">
                  <a:pos x="61" y="20"/>
                </a:cxn>
                <a:cxn ang="0">
                  <a:pos x="83" y="20"/>
                </a:cxn>
                <a:cxn ang="0">
                  <a:pos x="83" y="14"/>
                </a:cxn>
                <a:cxn ang="0">
                  <a:pos x="61" y="14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83" h="79">
                  <a:moveTo>
                    <a:pt x="61" y="0"/>
                  </a:moveTo>
                  <a:lnTo>
                    <a:pt x="52" y="0"/>
                  </a:lnTo>
                  <a:lnTo>
                    <a:pt x="52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4" y="40"/>
                  </a:lnTo>
                  <a:lnTo>
                    <a:pt x="55" y="48"/>
                  </a:lnTo>
                  <a:lnTo>
                    <a:pt x="59" y="57"/>
                  </a:lnTo>
                  <a:lnTo>
                    <a:pt x="62" y="63"/>
                  </a:lnTo>
                  <a:lnTo>
                    <a:pt x="69" y="70"/>
                  </a:lnTo>
                  <a:lnTo>
                    <a:pt x="74" y="76"/>
                  </a:lnTo>
                  <a:lnTo>
                    <a:pt x="83" y="79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77" y="68"/>
                  </a:lnTo>
                  <a:lnTo>
                    <a:pt x="72" y="63"/>
                  </a:lnTo>
                  <a:lnTo>
                    <a:pt x="69" y="57"/>
                  </a:lnTo>
                  <a:lnTo>
                    <a:pt x="66" y="51"/>
                  </a:lnTo>
                  <a:lnTo>
                    <a:pt x="62" y="37"/>
                  </a:lnTo>
                  <a:lnTo>
                    <a:pt x="61" y="20"/>
                  </a:lnTo>
                  <a:lnTo>
                    <a:pt x="83" y="20"/>
                  </a:lnTo>
                  <a:lnTo>
                    <a:pt x="83" y="14"/>
                  </a:lnTo>
                  <a:lnTo>
                    <a:pt x="61" y="14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555" y="6202"/>
              <a:ext cx="48" cy="77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6" y="25"/>
                </a:cxn>
                <a:cxn ang="0">
                  <a:pos x="46" y="19"/>
                </a:cxn>
                <a:cxn ang="0">
                  <a:pos x="29" y="19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21" y="19"/>
                </a:cxn>
                <a:cxn ang="0">
                  <a:pos x="4" y="19"/>
                </a:cxn>
                <a:cxn ang="0">
                  <a:pos x="4" y="25"/>
                </a:cxn>
                <a:cxn ang="0">
                  <a:pos x="21" y="25"/>
                </a:cxn>
                <a:cxn ang="0">
                  <a:pos x="21" y="71"/>
                </a:cxn>
                <a:cxn ang="0">
                  <a:pos x="0" y="71"/>
                </a:cxn>
                <a:cxn ang="0">
                  <a:pos x="0" y="77"/>
                </a:cxn>
                <a:cxn ang="0">
                  <a:pos x="48" y="77"/>
                </a:cxn>
                <a:cxn ang="0">
                  <a:pos x="48" y="71"/>
                </a:cxn>
                <a:cxn ang="0">
                  <a:pos x="29" y="71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48" h="77">
                  <a:moveTo>
                    <a:pt x="29" y="25"/>
                  </a:moveTo>
                  <a:lnTo>
                    <a:pt x="46" y="25"/>
                  </a:lnTo>
                  <a:lnTo>
                    <a:pt x="46" y="19"/>
                  </a:lnTo>
                  <a:lnTo>
                    <a:pt x="29" y="19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21" y="25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48" y="77"/>
                  </a:lnTo>
                  <a:lnTo>
                    <a:pt x="48" y="71"/>
                  </a:lnTo>
                  <a:lnTo>
                    <a:pt x="29" y="71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517" y="6202"/>
              <a:ext cx="40" cy="79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40" y="46"/>
                </a:cxn>
                <a:cxn ang="0">
                  <a:pos x="40" y="46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35" y="26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25" y="14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3" y="30"/>
                </a:cxn>
                <a:cxn ang="0">
                  <a:pos x="16" y="39"/>
                </a:cxn>
                <a:cxn ang="0">
                  <a:pos x="8" y="46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8" y="56"/>
                </a:cxn>
                <a:cxn ang="0">
                  <a:pos x="15" y="50"/>
                </a:cxn>
                <a:cxn ang="0">
                  <a:pos x="15" y="79"/>
                </a:cxn>
                <a:cxn ang="0">
                  <a:pos x="25" y="79"/>
                </a:cxn>
                <a:cxn ang="0">
                  <a:pos x="25" y="4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40" h="79">
                  <a:moveTo>
                    <a:pt x="40" y="56"/>
                  </a:moveTo>
                  <a:lnTo>
                    <a:pt x="40" y="46"/>
                  </a:lnTo>
                  <a:lnTo>
                    <a:pt x="40" y="46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35" y="26"/>
                  </a:lnTo>
                  <a:lnTo>
                    <a:pt x="37" y="20"/>
                  </a:lnTo>
                  <a:lnTo>
                    <a:pt x="38" y="14"/>
                  </a:ln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3" y="30"/>
                  </a:lnTo>
                  <a:lnTo>
                    <a:pt x="16" y="39"/>
                  </a:lnTo>
                  <a:lnTo>
                    <a:pt x="8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8" y="56"/>
                  </a:lnTo>
                  <a:lnTo>
                    <a:pt x="15" y="50"/>
                  </a:lnTo>
                  <a:lnTo>
                    <a:pt x="15" y="79"/>
                  </a:lnTo>
                  <a:lnTo>
                    <a:pt x="25" y="79"/>
                  </a:lnTo>
                  <a:lnTo>
                    <a:pt x="25" y="4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422" y="6202"/>
              <a:ext cx="84" cy="3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0" y="6"/>
                </a:cxn>
                <a:cxn ang="0">
                  <a:pos x="22" y="14"/>
                </a:cxn>
                <a:cxn ang="0">
                  <a:pos x="12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2" y="26"/>
                </a:cxn>
                <a:cxn ang="0">
                  <a:pos x="23" y="22"/>
                </a:cxn>
                <a:cxn ang="0">
                  <a:pos x="34" y="1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51" y="14"/>
                </a:cxn>
                <a:cxn ang="0">
                  <a:pos x="61" y="22"/>
                </a:cxn>
                <a:cxn ang="0">
                  <a:pos x="73" y="26"/>
                </a:cxn>
                <a:cxn ang="0">
                  <a:pos x="84" y="30"/>
                </a:cxn>
                <a:cxn ang="0">
                  <a:pos x="84" y="23"/>
                </a:cxn>
                <a:cxn ang="0">
                  <a:pos x="84" y="23"/>
                </a:cxn>
                <a:cxn ang="0">
                  <a:pos x="73" y="19"/>
                </a:cxn>
                <a:cxn ang="0">
                  <a:pos x="62" y="14"/>
                </a:cxn>
                <a:cxn ang="0">
                  <a:pos x="54" y="6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84" h="30">
                  <a:moveTo>
                    <a:pt x="49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0" y="6"/>
                  </a:lnTo>
                  <a:lnTo>
                    <a:pt x="22" y="14"/>
                  </a:lnTo>
                  <a:lnTo>
                    <a:pt x="1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3" y="22"/>
                  </a:lnTo>
                  <a:lnTo>
                    <a:pt x="34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1" y="14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4" y="3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4" y="6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22" y="6245"/>
              <a:ext cx="84" cy="3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4" y="0"/>
                </a:cxn>
                <a:cxn ang="0">
                  <a:pos x="84" y="5"/>
                </a:cxn>
                <a:cxn ang="0">
                  <a:pos x="35" y="5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3" y="22"/>
                </a:cxn>
                <a:cxn ang="0">
                  <a:pos x="15" y="28"/>
                </a:cxn>
                <a:cxn ang="0">
                  <a:pos x="37" y="28"/>
                </a:cxn>
                <a:cxn ang="0">
                  <a:pos x="37" y="28"/>
                </a:cxn>
                <a:cxn ang="0">
                  <a:pos x="51" y="27"/>
                </a:cxn>
                <a:cxn ang="0">
                  <a:pos x="59" y="27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56" y="11"/>
                </a:cxn>
                <a:cxn ang="0">
                  <a:pos x="66" y="11"/>
                </a:cxn>
                <a:cxn ang="0">
                  <a:pos x="83" y="36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62" y="31"/>
                </a:cxn>
                <a:cxn ang="0">
                  <a:pos x="54" y="33"/>
                </a:cxn>
                <a:cxn ang="0">
                  <a:pos x="39" y="34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8" y="27"/>
                </a:cxn>
                <a:cxn ang="0">
                  <a:pos x="12" y="22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84" h="36">
                  <a:moveTo>
                    <a:pt x="20" y="10"/>
                  </a:moveTo>
                  <a:lnTo>
                    <a:pt x="2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35" y="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3" y="22"/>
                  </a:lnTo>
                  <a:lnTo>
                    <a:pt x="15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51" y="27"/>
                  </a:lnTo>
                  <a:lnTo>
                    <a:pt x="59" y="27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56" y="11"/>
                  </a:lnTo>
                  <a:lnTo>
                    <a:pt x="66" y="11"/>
                  </a:lnTo>
                  <a:lnTo>
                    <a:pt x="83" y="36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39" y="34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8" y="27"/>
                  </a:lnTo>
                  <a:lnTo>
                    <a:pt x="12" y="2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39" y="6228"/>
              <a:ext cx="5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7">
                  <a:moveTo>
                    <a:pt x="0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647" y="6182"/>
              <a:ext cx="61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99"/>
                </a:cxn>
                <a:cxn ang="0">
                  <a:pos x="15" y="99"/>
                </a:cxn>
                <a:cxn ang="0">
                  <a:pos x="15" y="99"/>
                </a:cxn>
                <a:cxn ang="0">
                  <a:pos x="20" y="97"/>
                </a:cxn>
                <a:cxn ang="0">
                  <a:pos x="24" y="96"/>
                </a:cxn>
                <a:cxn ang="0">
                  <a:pos x="25" y="94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61" y="0"/>
                </a:cxn>
                <a:cxn ang="0">
                  <a:pos x="34" y="0"/>
                </a:cxn>
                <a:cxn ang="0">
                  <a:pos x="0" y="99"/>
                </a:cxn>
                <a:cxn ang="0">
                  <a:pos x="0" y="99"/>
                </a:cxn>
              </a:cxnLst>
              <a:rect l="0" t="0" r="r" b="b"/>
              <a:pathLst>
                <a:path w="61" h="99">
                  <a:moveTo>
                    <a:pt x="0" y="99"/>
                  </a:moveTo>
                  <a:lnTo>
                    <a:pt x="0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20" y="97"/>
                  </a:lnTo>
                  <a:lnTo>
                    <a:pt x="24" y="96"/>
                  </a:lnTo>
                  <a:lnTo>
                    <a:pt x="25" y="9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61" y="0"/>
                  </a:lnTo>
                  <a:lnTo>
                    <a:pt x="34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730" y="6211"/>
              <a:ext cx="47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0"/>
                </a:cxn>
                <a:cxn ang="0">
                  <a:pos x="47" y="7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70">
                  <a:moveTo>
                    <a:pt x="0" y="0"/>
                  </a:moveTo>
                  <a:lnTo>
                    <a:pt x="22" y="70"/>
                  </a:lnTo>
                  <a:lnTo>
                    <a:pt x="47" y="7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806" y="6204"/>
              <a:ext cx="76" cy="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11"/>
                </a:cxn>
                <a:cxn ang="0">
                  <a:pos x="56" y="11"/>
                </a:cxn>
                <a:cxn ang="0">
                  <a:pos x="56" y="24"/>
                </a:cxn>
                <a:cxn ang="0">
                  <a:pos x="53" y="35"/>
                </a:cxn>
                <a:cxn ang="0">
                  <a:pos x="47" y="44"/>
                </a:cxn>
                <a:cxn ang="0">
                  <a:pos x="41" y="52"/>
                </a:cxn>
                <a:cxn ang="0">
                  <a:pos x="34" y="57"/>
                </a:cxn>
                <a:cxn ang="0">
                  <a:pos x="24" y="61"/>
                </a:cxn>
                <a:cxn ang="0">
                  <a:pos x="12" y="65"/>
                </a:cxn>
                <a:cxn ang="0">
                  <a:pos x="0" y="66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17" y="75"/>
                </a:cxn>
                <a:cxn ang="0">
                  <a:pos x="34" y="72"/>
                </a:cxn>
                <a:cxn ang="0">
                  <a:pos x="46" y="66"/>
                </a:cxn>
                <a:cxn ang="0">
                  <a:pos x="58" y="58"/>
                </a:cxn>
                <a:cxn ang="0">
                  <a:pos x="66" y="49"/>
                </a:cxn>
                <a:cxn ang="0">
                  <a:pos x="71" y="38"/>
                </a:cxn>
                <a:cxn ang="0">
                  <a:pos x="76" y="26"/>
                </a:cxn>
                <a:cxn ang="0">
                  <a:pos x="76" y="11"/>
                </a:cxn>
                <a:cxn ang="0">
                  <a:pos x="76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76" h="77">
                  <a:moveTo>
                    <a:pt x="56" y="0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24"/>
                  </a:lnTo>
                  <a:lnTo>
                    <a:pt x="53" y="35"/>
                  </a:lnTo>
                  <a:lnTo>
                    <a:pt x="47" y="44"/>
                  </a:lnTo>
                  <a:lnTo>
                    <a:pt x="41" y="52"/>
                  </a:lnTo>
                  <a:lnTo>
                    <a:pt x="34" y="57"/>
                  </a:lnTo>
                  <a:lnTo>
                    <a:pt x="24" y="61"/>
                  </a:lnTo>
                  <a:lnTo>
                    <a:pt x="12" y="65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4" y="72"/>
                  </a:lnTo>
                  <a:lnTo>
                    <a:pt x="46" y="66"/>
                  </a:lnTo>
                  <a:lnTo>
                    <a:pt x="58" y="58"/>
                  </a:lnTo>
                  <a:lnTo>
                    <a:pt x="66" y="49"/>
                  </a:lnTo>
                  <a:lnTo>
                    <a:pt x="71" y="38"/>
                  </a:lnTo>
                  <a:lnTo>
                    <a:pt x="76" y="26"/>
                  </a:lnTo>
                  <a:lnTo>
                    <a:pt x="76" y="11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728" y="6182"/>
              <a:ext cx="2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1" y="0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760" y="6182"/>
              <a:ext cx="2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1" y="0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796" y="6204"/>
              <a:ext cx="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2">
                  <a:moveTo>
                    <a:pt x="0" y="0"/>
                  </a:moveTo>
                  <a:lnTo>
                    <a:pt x="20" y="0"/>
                  </a:lnTo>
                  <a:lnTo>
                    <a:pt x="2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826" y="6204"/>
              <a:ext cx="2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2">
                  <a:moveTo>
                    <a:pt x="0" y="0"/>
                  </a:moveTo>
                  <a:lnTo>
                    <a:pt x="21" y="0"/>
                  </a:lnTo>
                  <a:lnTo>
                    <a:pt x="21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3624931" y="9014060"/>
            <a:ext cx="130621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●お問い合わせはこちらまで</a:t>
            </a:r>
            <a:endParaRPr lang="ja-JP" altLang="en-US" sz="7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4" name="お問い合わせ">
            <a:extLst>
              <a:ext uri="{FF2B5EF4-FFF2-40B4-BE49-F238E27FC236}">
                <a16:creationId xmlns:a16="http://schemas.microsoft.com/office/drawing/2014/main" id="{885E2098-4890-44EA-B2C3-117A7C16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84" y="9708099"/>
            <a:ext cx="30667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メールアドレス</a:t>
            </a:r>
            <a:r>
              <a:rPr lang="ja-JP" altLang="en-US" sz="9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1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varpartner@melcoinc.co.jp</a:t>
            </a:r>
            <a:endParaRPr lang="ja-JP" altLang="en-US" sz="11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37" y="-5828"/>
            <a:ext cx="2319207" cy="16464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1" y="3622678"/>
            <a:ext cx="2495128" cy="13571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8" y="1607179"/>
            <a:ext cx="4730855" cy="13917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16" y="3653654"/>
            <a:ext cx="1985388" cy="130147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8112" y="3131180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アクセスポイントを</a:t>
            </a:r>
            <a:br>
              <a:rPr lang="ja-JP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組み合わせ範囲拡張にも対応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004984" y="3136992"/>
            <a:ext cx="237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お客様向け認証画面は</a:t>
            </a:r>
            <a:br>
              <a:rPr lang="ja-JP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店舗独自の表示可能</a:t>
            </a:r>
          </a:p>
        </p:txBody>
      </p:sp>
      <p:pic>
        <p:nvPicPr>
          <p:cNvPr id="10" name="図 9"/>
          <p:cNvPicPr preferRelativeResize="0">
            <a:picLocks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" y="5529064"/>
            <a:ext cx="3384000" cy="162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34305" y="5634751"/>
            <a:ext cx="10118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タブレット</a:t>
            </a:r>
            <a:r>
              <a:rPr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POS</a:t>
            </a:r>
            <a:endParaRPr lang="ja-JP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 preferRelativeResize="0">
            <a:picLocks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" y="7254827"/>
            <a:ext cx="3384000" cy="16200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645024" y="6711729"/>
            <a:ext cx="1280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翻訳・通訳</a:t>
            </a:r>
            <a:b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アプリサービス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-26266" y="7260547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電子雑誌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0124" y="7248303"/>
            <a:ext cx="3384000" cy="1635221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573016" y="7407172"/>
            <a:ext cx="11945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r>
              <a:rPr lang="en-US" altLang="ja-JP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スポット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367719" y="5636131"/>
            <a:ext cx="1872000" cy="13754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96" y="5945310"/>
            <a:ext cx="496436" cy="182898"/>
          </a:xfrm>
          <a:prstGeom prst="rect">
            <a:avLst/>
          </a:prstGeom>
        </p:spPr>
      </p:pic>
      <p:sp>
        <p:nvSpPr>
          <p:cNvPr id="75" name="正方形/長方形 74"/>
          <p:cNvSpPr/>
          <p:nvPr/>
        </p:nvSpPr>
        <p:spPr>
          <a:xfrm>
            <a:off x="4875316" y="5652447"/>
            <a:ext cx="1872000" cy="13754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395086" y="7383582"/>
            <a:ext cx="1872000" cy="13754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851470" y="7374113"/>
            <a:ext cx="1872000" cy="13754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13" y="7676812"/>
            <a:ext cx="1031183" cy="49230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21" y="7687128"/>
            <a:ext cx="547148" cy="431281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409214" y="5701619"/>
            <a:ext cx="186345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低コスト</a:t>
            </a:r>
            <a:r>
              <a:rPr lang="ja-JP" altLang="en-US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で導入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できる、圧倒的</a:t>
            </a:r>
            <a:r>
              <a:rPr lang="ja-JP" altLang="en-US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高機能</a:t>
            </a:r>
            <a:endParaRPr lang="en-US" altLang="ja-JP" sz="8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なクラウド</a:t>
            </a:r>
            <a:r>
              <a:rPr lang="en-US" altLang="ja-JP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POS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レジ スマレジ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409350" y="6167923"/>
            <a:ext cx="18131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・タブレットを利用したレジで</a:t>
            </a:r>
            <a:endParaRPr lang="en-US" altLang="ja-JP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専用機より安価に導入</a:t>
            </a:r>
            <a:endParaRPr lang="en-US" altLang="ja-JP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より売上げ確認可能</a:t>
            </a:r>
            <a:endParaRPr lang="en-US" altLang="ja-JP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・レジ締めの集計作業を省力化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415285" y="6793615"/>
            <a:ext cx="17822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株式会社スマレジ</a:t>
            </a:r>
            <a:endParaRPr lang="en-US" altLang="ja-JP" sz="8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6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</a:t>
            </a:r>
            <a:r>
              <a:rPr lang="en-US" altLang="ja-JP" sz="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://smaregi.jp/</a:t>
            </a:r>
            <a:r>
              <a:rPr lang="ja-JP" altLang="en-US" sz="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4926428" y="5686845"/>
            <a:ext cx="178476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電話によるフェイス</a:t>
            </a:r>
            <a:r>
              <a:rPr lang="en-US" altLang="ja-JP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フェイスの</a:t>
            </a:r>
          </a:p>
          <a:p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通訳サービス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4930382" y="6488340"/>
            <a:ext cx="181311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サービスを利用して外国人</a:t>
            </a:r>
            <a:endParaRPr lang="en-US" altLang="ja-JP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とのコミュニケーションを支援</a:t>
            </a:r>
            <a:endParaRPr lang="en-US" altLang="ja-JP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903230" y="6822995"/>
            <a:ext cx="1983092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会社クロスランゲージ</a:t>
            </a:r>
            <a:endParaRPr lang="ja-JP" altLang="en-US" sz="7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52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http://www.crosslanguage.co.jp/inbound/mobile-face/ </a:t>
            </a:r>
            <a:endParaRPr lang="ja-JP" altLang="en-US" sz="52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18" y="5929143"/>
            <a:ext cx="1762015" cy="504000"/>
          </a:xfrm>
          <a:prstGeom prst="rect">
            <a:avLst/>
          </a:prstGeom>
        </p:spPr>
      </p:pic>
      <p:sp>
        <p:nvSpPr>
          <p:cNvPr id="85" name="正方形/長方形 84"/>
          <p:cNvSpPr/>
          <p:nvPr/>
        </p:nvSpPr>
        <p:spPr>
          <a:xfrm>
            <a:off x="1428796" y="7421778"/>
            <a:ext cx="184380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月額</a:t>
            </a:r>
            <a:r>
              <a:rPr lang="en-US" altLang="ja-JP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500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円で</a:t>
            </a:r>
            <a:r>
              <a:rPr lang="en-US" altLang="ja-JP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800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誌以上の雑誌</a:t>
            </a:r>
            <a:r>
              <a:rPr lang="ja-JP" altLang="en-US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endParaRPr lang="en-US" altLang="ja-JP" sz="8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読み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放題！</a:t>
            </a:r>
          </a:p>
        </p:txBody>
      </p:sp>
      <p:sp>
        <p:nvSpPr>
          <p:cNvPr id="86" name="正方形/長方形 85"/>
          <p:cNvSpPr/>
          <p:nvPr/>
        </p:nvSpPr>
        <p:spPr>
          <a:xfrm>
            <a:off x="1441890" y="8159606"/>
            <a:ext cx="179782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・豊富な雑誌が読み放題で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、お客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様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8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満足度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向上</a:t>
            </a:r>
            <a:endParaRPr lang="en-US" altLang="ja-JP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・雑誌の交換や廃棄などの手間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を削減</a:t>
            </a:r>
            <a:endParaRPr lang="ja-JP" altLang="en-US" sz="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1441890" y="8551318"/>
            <a:ext cx="13390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会社オプティム</a:t>
            </a:r>
          </a:p>
          <a:p>
            <a:r>
              <a:rPr lang="en-US" altLang="ja-JP" sz="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https://www.optim.co.jp/tabuho/ </a:t>
            </a:r>
            <a:endParaRPr lang="ja-JP" altLang="en-US" sz="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4874752" y="7413686"/>
            <a:ext cx="1901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お使いのネット回線で安心の公衆</a:t>
            </a:r>
            <a:r>
              <a:rPr lang="en-US" altLang="ja-JP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</a:p>
          <a:p>
            <a:r>
              <a:rPr lang="ja-JP" altLang="en-US" sz="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4898076" y="8161110"/>
            <a:ext cx="181311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・スマホの通信料を気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にせずネットを</a:t>
            </a:r>
            <a:endParaRPr lang="en-US" altLang="ja-JP" sz="8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楽しめ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、立ち寄り</a:t>
            </a:r>
            <a:r>
              <a:rPr lang="ja-JP" altLang="en-US" sz="8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や定着率</a:t>
            </a:r>
            <a:r>
              <a:rPr lang="ja-JP" altLang="en-US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をアップ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4898076" y="8542392"/>
            <a:ext cx="13390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FREESPOT</a:t>
            </a:r>
          </a:p>
          <a:p>
            <a:r>
              <a:rPr lang="en-US" altLang="ja-JP" sz="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http://www.freespot.com/ </a:t>
            </a:r>
            <a:endParaRPr lang="ja-JP" altLang="en-US" sz="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528" y="5161752"/>
            <a:ext cx="21293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対応サービス紹介</a:t>
            </a:r>
            <a:endParaRPr kumimoji="1" lang="ja-JP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528" y="0"/>
            <a:ext cx="74584" cy="560512"/>
          </a:xfrm>
          <a:prstGeom prst="rect">
            <a:avLst/>
          </a:prstGeom>
          <a:solidFill>
            <a:srgbClr val="29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-3108" y="648072"/>
            <a:ext cx="74584" cy="560512"/>
          </a:xfrm>
          <a:prstGeom prst="rect">
            <a:avLst/>
          </a:prstGeom>
          <a:solidFill>
            <a:srgbClr val="29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112" y="92909"/>
            <a:ext cx="459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お客様との併用利用可能</a:t>
            </a:r>
            <a:endParaRPr kumimoji="1" lang="ja-JP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280" y="691713"/>
            <a:ext cx="459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994C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業務専用利用可能</a:t>
            </a:r>
            <a:endParaRPr kumimoji="1" lang="ja-JP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994C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374</Words>
  <Application>Microsoft Office PowerPoint</Application>
  <PresentationFormat>A4 210 x 297 mm</PresentationFormat>
  <Paragraphs>77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株式会社バッファロー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伊藤 英俊</dc:creator>
  <cp:lastModifiedBy>小林 七海</cp:lastModifiedBy>
  <cp:revision>60</cp:revision>
  <cp:lastPrinted>2018-11-22T10:08:43Z</cp:lastPrinted>
  <dcterms:created xsi:type="dcterms:W3CDTF">2018-04-27T07:57:58Z</dcterms:created>
  <dcterms:modified xsi:type="dcterms:W3CDTF">2021-12-22T04:48:04Z</dcterms:modified>
</cp:coreProperties>
</file>