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handoutMasterIdLst>
    <p:handoutMasterId r:id="rId18"/>
  </p:handoutMasterIdLst>
  <p:sldIdLst>
    <p:sldId id="256" r:id="rId2"/>
    <p:sldId id="406" r:id="rId3"/>
    <p:sldId id="397" r:id="rId4"/>
    <p:sldId id="398" r:id="rId5"/>
    <p:sldId id="399" r:id="rId6"/>
    <p:sldId id="405" r:id="rId7"/>
    <p:sldId id="404" r:id="rId8"/>
    <p:sldId id="400" r:id="rId9"/>
    <p:sldId id="409" r:id="rId10"/>
    <p:sldId id="403" r:id="rId11"/>
    <p:sldId id="401" r:id="rId12"/>
    <p:sldId id="410" r:id="rId13"/>
    <p:sldId id="408" r:id="rId14"/>
    <p:sldId id="407" r:id="rId15"/>
    <p:sldId id="402" r:id="rId16"/>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0033CC"/>
    <a:srgbClr val="66FFFF"/>
    <a:srgbClr val="FFFFCC"/>
    <a:srgbClr val="CCFFFF"/>
    <a:srgbClr val="FFFF66"/>
    <a:srgbClr val="000066"/>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9" autoAdjust="0"/>
    <p:restoredTop sz="95736" autoAdjust="0"/>
  </p:normalViewPr>
  <p:slideViewPr>
    <p:cSldViewPr>
      <p:cViewPr varScale="1">
        <p:scale>
          <a:sx n="72" d="100"/>
          <a:sy n="72" d="100"/>
        </p:scale>
        <p:origin x="162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3"/>
            <a:ext cx="4276255" cy="338143"/>
          </a:xfrm>
          <a:prstGeom prst="rect">
            <a:avLst/>
          </a:prstGeom>
        </p:spPr>
        <p:txBody>
          <a:bodyPr vert="horz" lIns="91351" tIns="45676" rIns="91351" bIns="4567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7733" y="3"/>
            <a:ext cx="4276254" cy="338143"/>
          </a:xfrm>
          <a:prstGeom prst="rect">
            <a:avLst/>
          </a:prstGeom>
        </p:spPr>
        <p:txBody>
          <a:bodyPr vert="horz" lIns="91351" tIns="45676" rIns="91351" bIns="45676" rtlCol="0"/>
          <a:lstStyle>
            <a:lvl1pPr algn="r">
              <a:defRPr sz="1200"/>
            </a:lvl1pPr>
          </a:lstStyle>
          <a:p>
            <a:fld id="{E9BA05A6-9B8D-4AC9-9E94-5A6E1D360500}" type="datetimeFigureOut">
              <a:rPr kumimoji="1" lang="ja-JP" altLang="en-US" smtClean="0"/>
              <a:t>2021/7/30</a:t>
            </a:fld>
            <a:endParaRPr kumimoji="1" lang="ja-JP" altLang="en-US"/>
          </a:p>
        </p:txBody>
      </p:sp>
      <p:sp>
        <p:nvSpPr>
          <p:cNvPr id="4" name="フッター プレースホルダー 3"/>
          <p:cNvSpPr>
            <a:spLocks noGrp="1"/>
          </p:cNvSpPr>
          <p:nvPr>
            <p:ph type="ftr" sz="quarter" idx="2"/>
          </p:nvPr>
        </p:nvSpPr>
        <p:spPr>
          <a:xfrm>
            <a:off x="8" y="6397624"/>
            <a:ext cx="4276255" cy="338143"/>
          </a:xfrm>
          <a:prstGeom prst="rect">
            <a:avLst/>
          </a:prstGeom>
        </p:spPr>
        <p:txBody>
          <a:bodyPr vert="horz" lIns="91351" tIns="45676" rIns="91351" bIns="4567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7733" y="6397624"/>
            <a:ext cx="4276254" cy="338143"/>
          </a:xfrm>
          <a:prstGeom prst="rect">
            <a:avLst/>
          </a:prstGeom>
        </p:spPr>
        <p:txBody>
          <a:bodyPr vert="horz" lIns="91351" tIns="45676" rIns="91351" bIns="45676" rtlCol="0" anchor="b"/>
          <a:lstStyle>
            <a:lvl1pPr algn="r">
              <a:defRPr sz="1200"/>
            </a:lvl1pPr>
          </a:lstStyle>
          <a:p>
            <a:fld id="{3B9237F5-A260-4E91-AEBF-78E20F2E5D65}" type="slidenum">
              <a:rPr kumimoji="1" lang="ja-JP" altLang="en-US" smtClean="0"/>
              <a:t>‹#›</a:t>
            </a:fld>
            <a:endParaRPr kumimoji="1" lang="ja-JP" altLang="en-US"/>
          </a:p>
        </p:txBody>
      </p:sp>
    </p:spTree>
    <p:extLst>
      <p:ext uri="{BB962C8B-B14F-4D97-AF65-F5344CB8AC3E}">
        <p14:creationId xmlns:p14="http://schemas.microsoft.com/office/powerpoint/2010/main" val="10533783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5403" cy="336788"/>
          </a:xfrm>
          <a:prstGeom prst="rect">
            <a:avLst/>
          </a:prstGeom>
        </p:spPr>
        <p:txBody>
          <a:bodyPr vert="horz" lIns="91351" tIns="45676" rIns="91351" bIns="45676"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35" y="1"/>
            <a:ext cx="4275403" cy="336788"/>
          </a:xfrm>
          <a:prstGeom prst="rect">
            <a:avLst/>
          </a:prstGeom>
        </p:spPr>
        <p:txBody>
          <a:bodyPr vert="horz" lIns="91351" tIns="45676" rIns="91351" bIns="45676" rtlCol="0"/>
          <a:lstStyle>
            <a:lvl1pPr algn="r">
              <a:defRPr sz="1200"/>
            </a:lvl1pPr>
          </a:lstStyle>
          <a:p>
            <a:fld id="{014AB3D8-A54B-4CC8-B7C0-820389EF1FE4}" type="datetimeFigureOut">
              <a:rPr kumimoji="1" lang="ja-JP" altLang="en-US" smtClean="0"/>
              <a:t>2021/7/30</a:t>
            </a:fld>
            <a:endParaRPr kumimoji="1" lang="ja-JP" altLang="en-US"/>
          </a:p>
        </p:txBody>
      </p:sp>
      <p:sp>
        <p:nvSpPr>
          <p:cNvPr id="4" name="スライド イメージ プレースホルダー 3"/>
          <p:cNvSpPr>
            <a:spLocks noGrp="1" noRot="1" noChangeAspect="1"/>
          </p:cNvSpPr>
          <p:nvPr>
            <p:ph type="sldImg" idx="2"/>
          </p:nvPr>
        </p:nvSpPr>
        <p:spPr>
          <a:xfrm>
            <a:off x="3248025" y="504825"/>
            <a:ext cx="3370263" cy="2527300"/>
          </a:xfrm>
          <a:prstGeom prst="rect">
            <a:avLst/>
          </a:prstGeom>
          <a:noFill/>
          <a:ln w="12700">
            <a:solidFill>
              <a:prstClr val="black"/>
            </a:solidFill>
          </a:ln>
        </p:spPr>
        <p:txBody>
          <a:bodyPr vert="horz" lIns="91351" tIns="45676" rIns="91351" bIns="45676" rtlCol="0" anchor="ctr"/>
          <a:lstStyle/>
          <a:p>
            <a:endParaRPr lang="ja-JP" altLang="en-US"/>
          </a:p>
        </p:txBody>
      </p:sp>
      <p:sp>
        <p:nvSpPr>
          <p:cNvPr id="5" name="ノート プレースホルダー 4"/>
          <p:cNvSpPr>
            <a:spLocks noGrp="1"/>
          </p:cNvSpPr>
          <p:nvPr>
            <p:ph type="body" sz="quarter" idx="3"/>
          </p:nvPr>
        </p:nvSpPr>
        <p:spPr>
          <a:xfrm>
            <a:off x="986632" y="3199491"/>
            <a:ext cx="7893050" cy="3031093"/>
          </a:xfrm>
          <a:prstGeom prst="rect">
            <a:avLst/>
          </a:prstGeom>
        </p:spPr>
        <p:txBody>
          <a:bodyPr vert="horz" lIns="91351" tIns="45676" rIns="91351" bIns="4567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397806"/>
            <a:ext cx="4275403" cy="336788"/>
          </a:xfrm>
          <a:prstGeom prst="rect">
            <a:avLst/>
          </a:prstGeom>
        </p:spPr>
        <p:txBody>
          <a:bodyPr vert="horz" lIns="91351" tIns="45676" rIns="91351" bIns="4567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35" y="6397806"/>
            <a:ext cx="4275403" cy="336788"/>
          </a:xfrm>
          <a:prstGeom prst="rect">
            <a:avLst/>
          </a:prstGeom>
        </p:spPr>
        <p:txBody>
          <a:bodyPr vert="horz" lIns="91351" tIns="45676" rIns="91351" bIns="45676" rtlCol="0" anchor="b"/>
          <a:lstStyle>
            <a:lvl1pPr algn="r">
              <a:defRPr sz="1200"/>
            </a:lvl1pPr>
          </a:lstStyle>
          <a:p>
            <a:fld id="{CB731F76-C42E-44F5-8E9A-E821F767DD99}" type="slidenum">
              <a:rPr kumimoji="1" lang="ja-JP" altLang="en-US" smtClean="0"/>
              <a:t>‹#›</a:t>
            </a:fld>
            <a:endParaRPr kumimoji="1" lang="ja-JP" altLang="en-US"/>
          </a:p>
        </p:txBody>
      </p:sp>
    </p:spTree>
    <p:extLst>
      <p:ext uri="{BB962C8B-B14F-4D97-AF65-F5344CB8AC3E}">
        <p14:creationId xmlns:p14="http://schemas.microsoft.com/office/powerpoint/2010/main" val="20639097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731F76-C42E-44F5-8E9A-E821F767DD99}" type="slidenum">
              <a:rPr kumimoji="1" lang="ja-JP" altLang="en-US" smtClean="0"/>
              <a:t>1</a:t>
            </a:fld>
            <a:endParaRPr kumimoji="1" lang="ja-JP" altLang="en-US"/>
          </a:p>
        </p:txBody>
      </p:sp>
    </p:spTree>
    <p:extLst>
      <p:ext uri="{BB962C8B-B14F-4D97-AF65-F5344CB8AC3E}">
        <p14:creationId xmlns:p14="http://schemas.microsoft.com/office/powerpoint/2010/main" val="3858843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731F76-C42E-44F5-8E9A-E821F767DD99}" type="slidenum">
              <a:rPr kumimoji="1" lang="ja-JP" altLang="en-US" smtClean="0"/>
              <a:t>3</a:t>
            </a:fld>
            <a:endParaRPr kumimoji="1" lang="ja-JP" altLang="en-US"/>
          </a:p>
        </p:txBody>
      </p:sp>
    </p:spTree>
    <p:extLst>
      <p:ext uri="{BB962C8B-B14F-4D97-AF65-F5344CB8AC3E}">
        <p14:creationId xmlns:p14="http://schemas.microsoft.com/office/powerpoint/2010/main" val="738772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18" name="図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7384"/>
            <a:ext cx="9144000" cy="1832005"/>
          </a:xfrm>
          <a:prstGeom prst="rect">
            <a:avLst/>
          </a:prstGeom>
        </p:spPr>
      </p:pic>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391989"/>
            <a:ext cx="9143245" cy="1493397"/>
          </a:xfrm>
          <a:prstGeom prst="rect">
            <a:avLst/>
          </a:prstGeom>
        </p:spPr>
      </p:pic>
      <p:sp>
        <p:nvSpPr>
          <p:cNvPr id="2" name="Title 1"/>
          <p:cNvSpPr>
            <a:spLocks noGrp="1"/>
          </p:cNvSpPr>
          <p:nvPr>
            <p:ph type="ctrTitle"/>
          </p:nvPr>
        </p:nvSpPr>
        <p:spPr>
          <a:xfrm>
            <a:off x="467544" y="1600200"/>
            <a:ext cx="8136904" cy="1780108"/>
          </a:xfrm>
        </p:spPr>
        <p:txBody>
          <a:bodyPr anchor="b">
            <a:normAutofit/>
          </a:bodyPr>
          <a:lstStyle>
            <a:lvl1pPr algn="l">
              <a:defRPr sz="4400" u="none">
                <a:solidFill>
                  <a:schemeClr val="tx2">
                    <a:lumMod val="75000"/>
                  </a:schemeClr>
                </a:solidFill>
                <a:latin typeface="メイリオ" pitchFamily="50" charset="-128"/>
                <a:ea typeface="メイリオ" pitchFamily="50" charset="-128"/>
                <a:cs typeface="メイリオ" pitchFamily="50" charset="-128"/>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051721" y="4149080"/>
            <a:ext cx="6552728" cy="1473200"/>
          </a:xfrm>
        </p:spPr>
        <p:txBody>
          <a:bodyPr>
            <a:normAutofit/>
          </a:bodyPr>
          <a:lstStyle>
            <a:lvl1pPr marL="0" indent="0" algn="r">
              <a:buNone/>
              <a:defRPr sz="2000">
                <a:solidFill>
                  <a:schemeClr val="tx2"/>
                </a:solidFill>
                <a:latin typeface="メイリオ" pitchFamily="50" charset="-128"/>
                <a:ea typeface="メイリオ" pitchFamily="50" charset="-128"/>
                <a:cs typeface="メイリオ"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9143245" cy="390112"/>
          </a:xfrm>
          <a:prstGeom prst="rect">
            <a:avLst/>
          </a:prstGeom>
        </p:spPr>
      </p:pic>
      <p:sp>
        <p:nvSpPr>
          <p:cNvPr id="3" name="Content Placeholder 2"/>
          <p:cNvSpPr>
            <a:spLocks noGrp="1"/>
          </p:cNvSpPr>
          <p:nvPr>
            <p:ph idx="1"/>
          </p:nvPr>
        </p:nvSpPr>
        <p:spPr>
          <a:xfrm>
            <a:off x="467545" y="1412778"/>
            <a:ext cx="8208912" cy="4713387"/>
          </a:xfrm>
        </p:spPr>
        <p:txBody>
          <a:bodyPr/>
          <a:lstStyle>
            <a:lvl1pPr>
              <a:defRPr>
                <a:latin typeface="メイリオ" pitchFamily="50" charset="-128"/>
                <a:ea typeface="メイリオ" pitchFamily="50" charset="-128"/>
                <a:cs typeface="メイリオ" pitchFamily="50" charset="-128"/>
              </a:defRPr>
            </a:lvl1pPr>
            <a:lvl2pPr>
              <a:defRPr>
                <a:latin typeface="メイリオ" pitchFamily="50" charset="-128"/>
                <a:ea typeface="メイリオ" pitchFamily="50" charset="-128"/>
                <a:cs typeface="メイリオ" pitchFamily="50" charset="-128"/>
              </a:defRPr>
            </a:lvl2pPr>
            <a:lvl3pPr>
              <a:defRPr>
                <a:latin typeface="メイリオ" pitchFamily="50" charset="-128"/>
                <a:ea typeface="メイリオ" pitchFamily="50" charset="-128"/>
                <a:cs typeface="メイリオ" pitchFamily="50" charset="-128"/>
              </a:defRPr>
            </a:lvl3pPr>
            <a:lvl4pPr>
              <a:defRPr>
                <a:latin typeface="メイリオ" pitchFamily="50" charset="-128"/>
                <a:ea typeface="メイリオ" pitchFamily="50" charset="-128"/>
                <a:cs typeface="メイリオ" pitchFamily="50" charset="-128"/>
              </a:defRPr>
            </a:lvl4pPr>
            <a:lvl5pPr>
              <a:defRPr>
                <a:latin typeface="メイリオ" pitchFamily="50" charset="-128"/>
                <a:ea typeface="メイリオ" pitchFamily="50" charset="-128"/>
                <a:cs typeface="メイリオ"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Title 6"/>
          <p:cNvSpPr>
            <a:spLocks noGrp="1"/>
          </p:cNvSpPr>
          <p:nvPr>
            <p:ph type="title"/>
          </p:nvPr>
        </p:nvSpPr>
        <p:spPr>
          <a:xfrm>
            <a:off x="457200" y="362728"/>
            <a:ext cx="8229600" cy="934624"/>
          </a:xfrm>
        </p:spPr>
        <p:txBody>
          <a:bodyPr>
            <a:normAutofit/>
          </a:bodyPr>
          <a:lstStyle>
            <a:lvl1pPr algn="l">
              <a:defRPr sz="3600" u="none">
                <a:solidFill>
                  <a:schemeClr val="tx2">
                    <a:lumMod val="75000"/>
                  </a:schemeClr>
                </a:solidFill>
                <a:latin typeface="メイリオ" pitchFamily="50" charset="-128"/>
                <a:ea typeface="メイリオ" pitchFamily="50" charset="-128"/>
                <a:cs typeface="メイリオ" pitchFamily="50" charset="-128"/>
              </a:defRPr>
            </a:lvl1pPr>
          </a:lstStyle>
          <a:p>
            <a:r>
              <a:rPr lang="ja-JP" altLang="en-US"/>
              <a:t>マスター タイトルの書式設定</a:t>
            </a:r>
            <a:endParaRPr lang="en-US" dirty="0"/>
          </a:p>
        </p:txBody>
      </p:sp>
      <p:sp>
        <p:nvSpPr>
          <p:cNvPr id="11" name="Rectangle 39"/>
          <p:cNvSpPr>
            <a:spLocks noChangeArrowheads="1"/>
          </p:cNvSpPr>
          <p:nvPr/>
        </p:nvSpPr>
        <p:spPr bwMode="auto">
          <a:xfrm>
            <a:off x="8554916" y="165100"/>
            <a:ext cx="439615" cy="228600"/>
          </a:xfrm>
          <a:prstGeom prst="rect">
            <a:avLst/>
          </a:prstGeom>
          <a:noFill/>
          <a:ln w="9525">
            <a:noFill/>
            <a:miter lim="800000"/>
            <a:headEnd/>
            <a:tailEnd/>
          </a:ln>
        </p:spPr>
        <p:txBody>
          <a:bodyPr/>
          <a:lstStyle/>
          <a:p>
            <a:pPr algn="r" eaLnBrk="0" hangingPunct="0">
              <a:defRPr/>
            </a:pPr>
            <a:fld id="{EE237FF6-5A1A-4E06-899E-19E4DDD50044}" type="slidenum">
              <a:rPr kumimoji="0" lang="en-US" altLang="zh-TW" sz="900">
                <a:solidFill>
                  <a:schemeClr val="bg1"/>
                </a:solidFill>
              </a:rPr>
              <a:pPr algn="r" eaLnBrk="0" hangingPunct="0">
                <a:defRPr/>
              </a:pPr>
              <a:t>‹#›</a:t>
            </a:fld>
            <a:endParaRPr kumimoji="0" lang="en-US" altLang="zh-TW" sz="900" dirty="0"/>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4014" y="113997"/>
            <a:ext cx="1446040" cy="20115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4" name="Date Placeholder 3"/>
          <p:cNvSpPr>
            <a:spLocks noGrp="1"/>
          </p:cNvSpPr>
          <p:nvPr>
            <p:ph type="dt" sz="half" idx="2"/>
          </p:nvPr>
        </p:nvSpPr>
        <p:spPr>
          <a:xfrm>
            <a:off x="5163672" y="6250166"/>
            <a:ext cx="3786690" cy="365125"/>
          </a:xfrm>
          <a:prstGeom prst="rect">
            <a:avLst/>
          </a:prstGeom>
        </p:spPr>
        <p:txBody>
          <a:bodyPr vert="horz" lIns="91440" tIns="45720" rIns="91440" bIns="45720" rtlCol="0" anchor="ctr"/>
          <a:lstStyle>
            <a:lvl1pPr algn="r">
              <a:defRPr sz="1000">
                <a:solidFill>
                  <a:schemeClr val="tx2"/>
                </a:solidFill>
              </a:defRPr>
            </a:lvl1pPr>
          </a:lstStyle>
          <a:p>
            <a:endParaRPr kumimoji="1" lang="ja-JP" altLang="en-US"/>
          </a:p>
        </p:txBody>
      </p:sp>
      <p:sp>
        <p:nvSpPr>
          <p:cNvPr id="5" name="Footer Placeholder 4"/>
          <p:cNvSpPr>
            <a:spLocks noGrp="1"/>
          </p:cNvSpPr>
          <p:nvPr>
            <p:ph type="ftr" sz="quarter" idx="3"/>
          </p:nvPr>
        </p:nvSpPr>
        <p:spPr>
          <a:xfrm>
            <a:off x="193639" y="6250166"/>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3991089" y="6250165"/>
            <a:ext cx="1161826" cy="365125"/>
          </a:xfrm>
          <a:prstGeom prst="rect">
            <a:avLst/>
          </a:prstGeom>
        </p:spPr>
        <p:txBody>
          <a:bodyPr vert="horz" lIns="91440" tIns="45720" rIns="91440" bIns="45720" rtlCol="0" anchor="ctr"/>
          <a:lstStyle>
            <a:lvl1pPr algn="ctr">
              <a:defRPr sz="1000">
                <a:solidFill>
                  <a:schemeClr val="tx2"/>
                </a:solidFill>
              </a:defRPr>
            </a:lvl1pPr>
          </a:lstStyle>
          <a:p>
            <a:fld id="{EC15D0C3-C506-424B-B311-60D3B2D032B1}" type="slidenum">
              <a:rPr kumimoji="1" lang="ja-JP" altLang="en-US" smtClean="0"/>
              <a:t>‹#›</a:t>
            </a:fld>
            <a:endParaRPr kumimoji="1" lang="ja-JP" altLang="en-US"/>
          </a:p>
        </p:txBody>
      </p:sp>
      <p:sp>
        <p:nvSpPr>
          <p:cNvPr id="3" name="Text Placeholder 2"/>
          <p:cNvSpPr>
            <a:spLocks noGrp="1"/>
          </p:cNvSpPr>
          <p:nvPr>
            <p:ph type="body" idx="1"/>
          </p:nvPr>
        </p:nvSpPr>
        <p:spPr>
          <a:xfrm>
            <a:off x="872068" y="2675467"/>
            <a:ext cx="7408333" cy="345069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ransition spd="med">
    <p:fade/>
  </p:transition>
  <p:hf hdr="0" ftr="0" dt="0"/>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package" Target="../embeddings/Microsoft_Excel_Worksheet1.xlsx"/></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jpeg"/><Relationship Id="rId10" Type="http://schemas.openxmlformats.org/officeDocument/2006/relationships/image" Target="../media/image33.jpg"/><Relationship Id="rId4" Type="http://schemas.openxmlformats.org/officeDocument/2006/relationships/image" Target="../media/image11.png"/><Relationship Id="rId9"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195736" y="5380511"/>
            <a:ext cx="4824536" cy="936104"/>
          </a:xfrm>
        </p:spPr>
        <p:txBody>
          <a:bodyPr>
            <a:noAutofit/>
          </a:bodyPr>
          <a:lstStyle/>
          <a:p>
            <a:pPr algn="ctr"/>
            <a:endParaRPr kumimoji="1" lang="en-US" altLang="ja-JP" sz="2400" dirty="0">
              <a:solidFill>
                <a:srgbClr val="0000FF"/>
              </a:solidFill>
              <a:latin typeface="HGPｺﾞｼｯｸE" panose="020B0900000000000000" pitchFamily="50" charset="-128"/>
              <a:ea typeface="HGPｺﾞｼｯｸE" panose="020B0900000000000000" pitchFamily="50" charset="-128"/>
            </a:endParaRPr>
          </a:p>
          <a:p>
            <a:pPr algn="ctr"/>
            <a:r>
              <a:rPr kumimoji="1" lang="ja-JP" altLang="en-US" sz="2600" b="1" dirty="0">
                <a:solidFill>
                  <a:srgbClr val="0000FF"/>
                </a:solidFill>
                <a:latin typeface="HGPｺﾞｼｯｸE" panose="020B0900000000000000" pitchFamily="50" charset="-128"/>
                <a:ea typeface="HGPｺﾞｼｯｸE" panose="020B0900000000000000" pitchFamily="50" charset="-128"/>
              </a:rPr>
              <a:t>アイメックス株式会社　</a:t>
            </a:r>
          </a:p>
        </p:txBody>
      </p:sp>
      <p:sp>
        <p:nvSpPr>
          <p:cNvPr id="4" name="テキスト ボックス 3"/>
          <p:cNvSpPr txBox="1"/>
          <p:nvPr/>
        </p:nvSpPr>
        <p:spPr>
          <a:xfrm>
            <a:off x="838931" y="1700808"/>
            <a:ext cx="7694060" cy="1261884"/>
          </a:xfrm>
          <a:prstGeom prst="rect">
            <a:avLst/>
          </a:prstGeom>
          <a:noFill/>
        </p:spPr>
        <p:txBody>
          <a:bodyPr wrap="square" rtlCol="0">
            <a:spAutoFit/>
          </a:bodyPr>
          <a:lstStyle/>
          <a:p>
            <a:r>
              <a:rPr lang="ja-JP" altLang="en-US" sz="3800" b="1" i="1" dirty="0">
                <a:solidFill>
                  <a:srgbClr val="0000FF"/>
                </a:solidFill>
                <a:effectLst>
                  <a:outerShdw blurRad="38100" dist="38100" dir="2700000" algn="tl">
                    <a:srgbClr val="000000">
                      <a:alpha val="43137"/>
                    </a:srgbClr>
                  </a:outerShdw>
                </a:effectLst>
              </a:rPr>
              <a:t>非接触式セルフ測温・顔認識端末</a:t>
            </a:r>
          </a:p>
          <a:p>
            <a:r>
              <a:rPr lang="ja-JP" altLang="en-US" sz="3800" b="1" i="1" dirty="0">
                <a:solidFill>
                  <a:srgbClr val="0000FF"/>
                </a:solidFill>
                <a:effectLst>
                  <a:outerShdw blurRad="38100" dist="38100" dir="2700000" algn="tl">
                    <a:srgbClr val="000000">
                      <a:alpha val="43137"/>
                    </a:srgbClr>
                  </a:outerShdw>
                </a:effectLst>
              </a:rPr>
              <a:t>　「</a:t>
            </a:r>
            <a:r>
              <a:rPr lang="en-US" altLang="ja-JP" sz="3800" b="1" i="1" dirty="0">
                <a:solidFill>
                  <a:srgbClr val="0000FF"/>
                </a:solidFill>
                <a:effectLst>
                  <a:outerShdw blurRad="38100" dist="38100" dir="2700000" algn="tl">
                    <a:srgbClr val="000000">
                      <a:alpha val="43137"/>
                    </a:srgbClr>
                  </a:outerShdw>
                </a:effectLst>
              </a:rPr>
              <a:t>AM520RT</a:t>
            </a:r>
            <a:r>
              <a:rPr lang="ja-JP" altLang="en-US" sz="3800" b="1" i="1" dirty="0">
                <a:solidFill>
                  <a:srgbClr val="0000FF"/>
                </a:solidFill>
                <a:effectLst>
                  <a:outerShdw blurRad="38100" dist="38100" dir="2700000" algn="tl">
                    <a:srgbClr val="000000">
                      <a:alpha val="43137"/>
                    </a:srgbClr>
                  </a:outerShdw>
                </a:effectLst>
              </a:rPr>
              <a:t>」ご紹介資料</a:t>
            </a: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2640" y="3356992"/>
            <a:ext cx="1800200" cy="2808312"/>
          </a:xfrm>
          <a:prstGeom prst="rect">
            <a:avLst/>
          </a:prstGeom>
        </p:spPr>
      </p:pic>
    </p:spTree>
    <p:extLst>
      <p:ext uri="{BB962C8B-B14F-4D97-AF65-F5344CB8AC3E}">
        <p14:creationId xmlns:p14="http://schemas.microsoft.com/office/powerpoint/2010/main" val="3992182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p:nvPr/>
        </p:nvSpPr>
        <p:spPr bwMode="auto">
          <a:xfrm>
            <a:off x="107504" y="668367"/>
            <a:ext cx="8856984" cy="555556"/>
          </a:xfrm>
          <a:prstGeom prst="rect">
            <a:avLst/>
          </a:prstGeom>
          <a:no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eaLnBrk="0" hangingPunct="0"/>
            <a:r>
              <a:rPr lang="ja-JP" altLang="en-US" sz="332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管理ソフトを無償提供</a:t>
            </a:r>
            <a:endParaRPr lang="en-US" altLang="ja-JP" sz="332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647564" y="1340768"/>
            <a:ext cx="7776864" cy="5324535"/>
          </a:xfrm>
          <a:prstGeom prst="rect">
            <a:avLst/>
          </a:prstGeom>
          <a:solidFill>
            <a:srgbClr val="FFFFCC"/>
          </a:solidFill>
        </p:spPr>
        <p:txBody>
          <a:bodyPr wrap="square" rtlCol="0">
            <a:spAutoFit/>
          </a:bodyPr>
          <a:lstStyle/>
          <a:p>
            <a:pPr>
              <a:spcBef>
                <a:spcPts val="600"/>
              </a:spcBef>
            </a:pPr>
            <a:r>
              <a:rPr lang="ja-JP" altLang="en-US"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Access Control Software</a:t>
            </a:r>
            <a:r>
              <a:rPr lang="ja-JP" altLang="en-US"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測温</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マスク検知</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顔認証用の設定を専用ツールを使用してユーザーが</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PC</a:t>
            </a:r>
            <a:r>
              <a:rPr lang="ja-JP" altLang="en-US" dirty="0" err="1">
                <a:latin typeface="メイリオ" panose="020B0604030504040204" pitchFamily="50" charset="-128"/>
                <a:ea typeface="メイリオ" panose="020B0604030504040204" pitchFamily="50" charset="-128"/>
                <a:cs typeface="メイリオ" panose="020B0604030504040204" pitchFamily="50" charset="-128"/>
              </a:rPr>
              <a:t>で簡</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単に設定可能</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＜主な設定内容＞</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表面温度は測定場所の環境や設置方法に大きく左右されます。</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使用する現場で実際に設置した上で</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AM520RT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で測定した値と体温計</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で測定した値の差分を補正値として専用ツールに入力することにより、</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より正確な温度測定を実現します。</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AM520RT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本体のカメラで撮影してその場で顔認証の登録が可能</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　顔認証用データのインポート</a:t>
            </a: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エクスポートが可能</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測定</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認証データの収集（</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EXCEL</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ファイル）</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1259632" y="2780928"/>
            <a:ext cx="2592288"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・警告する温度</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・現場での温度補正値</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・温度測定の有無</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・マスク検知の有無</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3923928" y="2780928"/>
            <a:ext cx="3888432"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・顔認証の有無</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・顔認識精度の調整</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・通知音声選択</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・外部アラーム連動設定、その他</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86368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681904274"/>
              </p:ext>
            </p:extLst>
          </p:nvPr>
        </p:nvGraphicFramePr>
        <p:xfrm>
          <a:off x="251520" y="1052736"/>
          <a:ext cx="4164437" cy="5100699"/>
        </p:xfrm>
        <a:graphic>
          <a:graphicData uri="http://schemas.openxmlformats.org/presentationml/2006/ole">
            <mc:AlternateContent xmlns:mc="http://schemas.openxmlformats.org/markup-compatibility/2006">
              <mc:Choice xmlns:v="urn:schemas-microsoft-com:vml" Requires="v">
                <p:oleObj name="Worksheet" r:id="rId2" imgW="6229485" imgH="7629525" progId="Excel.Sheet.12">
                  <p:embed/>
                </p:oleObj>
              </mc:Choice>
              <mc:Fallback>
                <p:oleObj name="Worksheet" r:id="rId2" imgW="6229485" imgH="7629525" progId="Excel.Sheet.12">
                  <p:embed/>
                  <p:pic>
                    <p:nvPicPr>
                      <p:cNvPr id="0" name=""/>
                      <p:cNvPicPr/>
                      <p:nvPr/>
                    </p:nvPicPr>
                    <p:blipFill>
                      <a:blip r:embed="rId3"/>
                      <a:stretch>
                        <a:fillRect/>
                      </a:stretch>
                    </p:blipFill>
                    <p:spPr>
                      <a:xfrm>
                        <a:off x="251520" y="1052736"/>
                        <a:ext cx="4164437" cy="5100699"/>
                      </a:xfrm>
                      <a:prstGeom prst="rect">
                        <a:avLst/>
                      </a:prstGeom>
                    </p:spPr>
                  </p:pic>
                </p:oleObj>
              </mc:Fallback>
            </mc:AlternateContent>
          </a:graphicData>
        </a:graphic>
      </p:graphicFrame>
      <p:sp>
        <p:nvSpPr>
          <p:cNvPr id="4" name="矩形 3"/>
          <p:cNvSpPr/>
          <p:nvPr/>
        </p:nvSpPr>
        <p:spPr bwMode="auto">
          <a:xfrm>
            <a:off x="107504" y="353164"/>
            <a:ext cx="8067834" cy="822797"/>
          </a:xfrm>
          <a:prstGeom prst="rect">
            <a:avLst/>
          </a:prstGeom>
          <a:no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eaLnBrk="0" hangingPunct="0"/>
            <a:r>
              <a:rPr kumimoji="0" lang="ja-JP" altLang="en-US" sz="3323"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仕様</a:t>
            </a:r>
            <a:endParaRPr kumimoji="0" lang="en-US" altLang="zh-TW" sz="2400" b="1" dirty="0">
              <a:solidFill>
                <a:srgbClr val="EA8C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3272662924"/>
              </p:ext>
            </p:extLst>
          </p:nvPr>
        </p:nvGraphicFramePr>
        <p:xfrm>
          <a:off x="4860032" y="1052736"/>
          <a:ext cx="4164437" cy="5737869"/>
        </p:xfrm>
        <a:graphic>
          <a:graphicData uri="http://schemas.openxmlformats.org/presentationml/2006/ole">
            <mc:AlternateContent xmlns:mc="http://schemas.openxmlformats.org/markup-compatibility/2006">
              <mc:Choice xmlns:v="urn:schemas-microsoft-com:vml" Requires="v">
                <p:oleObj name="Worksheet" r:id="rId4" imgW="6229485" imgH="8581935" progId="Excel.Sheet.12">
                  <p:embed/>
                </p:oleObj>
              </mc:Choice>
              <mc:Fallback>
                <p:oleObj name="Worksheet" r:id="rId4" imgW="6229485" imgH="8581935" progId="Excel.Sheet.12">
                  <p:embed/>
                  <p:pic>
                    <p:nvPicPr>
                      <p:cNvPr id="0" name=""/>
                      <p:cNvPicPr/>
                      <p:nvPr/>
                    </p:nvPicPr>
                    <p:blipFill>
                      <a:blip r:embed="rId5"/>
                      <a:stretch>
                        <a:fillRect/>
                      </a:stretch>
                    </p:blipFill>
                    <p:spPr>
                      <a:xfrm>
                        <a:off x="4860032" y="1052736"/>
                        <a:ext cx="4164437" cy="5737869"/>
                      </a:xfrm>
                      <a:prstGeom prst="rect">
                        <a:avLst/>
                      </a:prstGeom>
                    </p:spPr>
                  </p:pic>
                </p:oleObj>
              </mc:Fallback>
            </mc:AlternateContent>
          </a:graphicData>
        </a:graphic>
      </p:graphicFrame>
    </p:spTree>
    <p:extLst>
      <p:ext uri="{BB962C8B-B14F-4D97-AF65-F5344CB8AC3E}">
        <p14:creationId xmlns:p14="http://schemas.microsoft.com/office/powerpoint/2010/main" val="3545114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107504" y="353164"/>
            <a:ext cx="8067834" cy="822797"/>
          </a:xfrm>
          <a:prstGeom prst="rect">
            <a:avLst/>
          </a:prstGeom>
          <a:no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eaLnBrk="0" hangingPunct="0"/>
            <a:r>
              <a:rPr kumimoji="0" lang="ja-JP" altLang="en-US" sz="3323"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同梱内容</a:t>
            </a:r>
            <a:endParaRPr kumimoji="0" lang="en-US" altLang="zh-TW" sz="2400" b="1" dirty="0">
              <a:solidFill>
                <a:srgbClr val="EA8C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図 4"/>
          <p:cNvPicPr>
            <a:picLocks noChangeAspect="1"/>
          </p:cNvPicPr>
          <p:nvPr/>
        </p:nvPicPr>
        <p:blipFill>
          <a:blip r:embed="rId2"/>
          <a:stretch>
            <a:fillRect/>
          </a:stretch>
        </p:blipFill>
        <p:spPr>
          <a:xfrm>
            <a:off x="3707904" y="1700808"/>
            <a:ext cx="4819091" cy="3168352"/>
          </a:xfrm>
          <a:prstGeom prst="rect">
            <a:avLst/>
          </a:prstGeom>
        </p:spPr>
      </p:pic>
      <p:sp>
        <p:nvSpPr>
          <p:cNvPr id="7" name="テキスト ボックス 6"/>
          <p:cNvSpPr txBox="1"/>
          <p:nvPr/>
        </p:nvSpPr>
        <p:spPr>
          <a:xfrm>
            <a:off x="1043608" y="5244611"/>
            <a:ext cx="3528392" cy="1384995"/>
          </a:xfrm>
          <a:prstGeom prst="rect">
            <a:avLst/>
          </a:prstGeom>
          <a:solidFill>
            <a:srgbClr val="FFFF99"/>
          </a:solid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①本体</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壁掛け金具</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③壁用ネジ</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④ボード用アンカ</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⑤金具用ネジ</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⑥</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AC</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アダプタ</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⑦</a:t>
            </a:r>
            <a:r>
              <a:rPr lang="en-US" altLang="ja-JP" sz="1200" dirty="0" err="1">
                <a:latin typeface="メイリオ" panose="020B0604030504040204" pitchFamily="50" charset="-128"/>
                <a:ea typeface="メイリオ" panose="020B0604030504040204" pitchFamily="50" charset="-128"/>
                <a:cs typeface="メイリオ" panose="020B0604030504040204" pitchFamily="50" charset="-128"/>
              </a:rPr>
              <a:t>Wiegand</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端子、アラーム端子用接点コネクタ</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3"/>
          <a:stretch>
            <a:fillRect/>
          </a:stretch>
        </p:blipFill>
        <p:spPr>
          <a:xfrm>
            <a:off x="323528" y="2096852"/>
            <a:ext cx="2919065" cy="2376264"/>
          </a:xfrm>
          <a:prstGeom prst="rect">
            <a:avLst/>
          </a:prstGeom>
        </p:spPr>
      </p:pic>
      <p:pic>
        <p:nvPicPr>
          <p:cNvPr id="9" name="図 8"/>
          <p:cNvPicPr>
            <a:picLocks noChangeAspect="1"/>
          </p:cNvPicPr>
          <p:nvPr/>
        </p:nvPicPr>
        <p:blipFill>
          <a:blip r:embed="rId4"/>
          <a:stretch>
            <a:fillRect/>
          </a:stretch>
        </p:blipFill>
        <p:spPr>
          <a:xfrm>
            <a:off x="5790093" y="5754417"/>
            <a:ext cx="1000125" cy="1000125"/>
          </a:xfrm>
          <a:prstGeom prst="rect">
            <a:avLst/>
          </a:prstGeom>
        </p:spPr>
      </p:pic>
      <p:sp>
        <p:nvSpPr>
          <p:cNvPr id="10" name="テキスト ボックス 9"/>
          <p:cNvSpPr txBox="1"/>
          <p:nvPr/>
        </p:nvSpPr>
        <p:spPr>
          <a:xfrm>
            <a:off x="5577389" y="5394007"/>
            <a:ext cx="1080120" cy="307777"/>
          </a:xfrm>
          <a:prstGeom prst="rect">
            <a:avLst/>
          </a:prstGeom>
          <a:solidFill>
            <a:srgbClr val="FFFF99"/>
          </a:solidFill>
        </p:spPr>
        <p:txBody>
          <a:bodyPr wrap="square" rtlCol="0">
            <a:spAutoFit/>
          </a:bodyPr>
          <a:lstStyle/>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付　属　品</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6809546" y="5411604"/>
            <a:ext cx="2144377" cy="307777"/>
          </a:xfrm>
          <a:prstGeom prst="rect">
            <a:avLst/>
          </a:prstGeom>
          <a:noFill/>
        </p:spPr>
        <p:txBody>
          <a:bodyPr wrap="square" rtlCol="0">
            <a:spAutoFit/>
          </a:bodyPr>
          <a:lstStyle/>
          <a:p>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VESA</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変換用ブラケット</a:t>
            </a:r>
          </a:p>
        </p:txBody>
      </p:sp>
      <p:sp>
        <p:nvSpPr>
          <p:cNvPr id="12" name="テキスト ボックス 11"/>
          <p:cNvSpPr txBox="1"/>
          <p:nvPr/>
        </p:nvSpPr>
        <p:spPr>
          <a:xfrm>
            <a:off x="6875669" y="5941737"/>
            <a:ext cx="2179561" cy="461665"/>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市販の</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VESA</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規格のスタンド等への取り付け用</a:t>
            </a:r>
          </a:p>
        </p:txBody>
      </p:sp>
      <p:sp>
        <p:nvSpPr>
          <p:cNvPr id="13" name="正方形/長方形 12"/>
          <p:cNvSpPr/>
          <p:nvPr/>
        </p:nvSpPr>
        <p:spPr>
          <a:xfrm>
            <a:off x="5508105" y="5301208"/>
            <a:ext cx="3600400" cy="15286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36766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p:nvPr/>
        </p:nvSpPr>
        <p:spPr bwMode="auto">
          <a:xfrm>
            <a:off x="107504" y="353164"/>
            <a:ext cx="8067834" cy="822797"/>
          </a:xfrm>
          <a:prstGeom prst="rect">
            <a:avLst/>
          </a:prstGeom>
          <a:no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eaLnBrk="0" hangingPunct="0"/>
            <a:r>
              <a:rPr kumimoji="0" lang="ja-JP" altLang="en-US" sz="3323"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機器選定のポイント①</a:t>
            </a:r>
            <a:endParaRPr kumimoji="0" lang="en-US" altLang="zh-TW" sz="2400" b="1" dirty="0">
              <a:solidFill>
                <a:srgbClr val="EA8C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テキスト ボックス 4"/>
          <p:cNvSpPr txBox="1"/>
          <p:nvPr/>
        </p:nvSpPr>
        <p:spPr>
          <a:xfrm>
            <a:off x="323528" y="1223923"/>
            <a:ext cx="8640960" cy="5386090"/>
          </a:xfrm>
          <a:prstGeom prst="rect">
            <a:avLst/>
          </a:prstGeom>
          <a:noFill/>
        </p:spPr>
        <p:txBody>
          <a:bodyPr wrap="square" rtlCol="0">
            <a:spAutoFit/>
          </a:bodyPr>
          <a:lstStyle/>
          <a:p>
            <a:pPr>
              <a:lnSpc>
                <a:spcPct val="150000"/>
              </a:lnSpc>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先行して発売されている測温機の中には顔認識用機器に後付けで測温機能を追加した機器も多く、その場合は画面の中での測定ポイントが限られているため、正確に正面を向き、体を上下左右に動かしながら位置合わせするのに時間がかかり、スペック上では測温時間</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0.2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0.5</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秒と表記があるにも係わらず、測定結果が出るのに数秒かかるものもあります。</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spcBef>
                <a:spcPts val="600"/>
              </a:spcBef>
            </a:pPr>
            <a:r>
              <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AM520RT</a:t>
            </a: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は始めから測温とマスク検知、顔認識の対応を目的として開発した機器であり、測温の視野角度が</a:t>
            </a:r>
            <a:r>
              <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33</a:t>
            </a: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℃と広く、画面内の測定位置のマーカーからある程度外れた位置でも測定可能なため、スペック通りの高速な測温を実現します。</a:t>
            </a:r>
            <a:endPar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また、多くの測温機は防塵防滴仕様に非対応のため、野外や雨のかかる場所では使用不可です。</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spcBef>
                <a:spcPts val="600"/>
              </a:spcBef>
            </a:pPr>
            <a:r>
              <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AM520RT</a:t>
            </a: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IP65</a:t>
            </a: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対応により、環境を問わず多くの現場で使用が可能です。</a:t>
            </a:r>
            <a:endPar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spcBef>
                <a:spcPts val="600"/>
              </a:spcBef>
            </a:pP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その上で価格帯も他社と比較して安価にご提供を可能としました。</a:t>
            </a:r>
            <a:endPar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25565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p:nvPr/>
        </p:nvSpPr>
        <p:spPr bwMode="auto">
          <a:xfrm>
            <a:off x="107504" y="353164"/>
            <a:ext cx="8067834" cy="822797"/>
          </a:xfrm>
          <a:prstGeom prst="rect">
            <a:avLst/>
          </a:prstGeom>
          <a:no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eaLnBrk="0" hangingPunct="0"/>
            <a:r>
              <a:rPr kumimoji="0" lang="ja-JP" altLang="en-US" sz="3323"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機器選定のポイント②</a:t>
            </a:r>
            <a:endParaRPr kumimoji="0" lang="en-US" altLang="zh-TW" sz="2400" b="1" dirty="0">
              <a:solidFill>
                <a:srgbClr val="EA8C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テキスト ボックス 4"/>
          <p:cNvSpPr txBox="1"/>
          <p:nvPr/>
        </p:nvSpPr>
        <p:spPr>
          <a:xfrm>
            <a:off x="251520" y="1207865"/>
            <a:ext cx="8712968" cy="5555367"/>
          </a:xfrm>
          <a:prstGeom prst="rect">
            <a:avLst/>
          </a:prstGeom>
          <a:noFill/>
        </p:spPr>
        <p:txBody>
          <a:bodyPr wrap="square" rtlCol="0">
            <a:spAutoFit/>
          </a:bodyPr>
          <a:lstStyle/>
          <a:p>
            <a:pPr>
              <a:lnSpc>
                <a:spcPct val="150000"/>
              </a:lnSpc>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現在、インターネット上には多くの非接触型セルフ測温機の掲載がありますが、　その中の多くが中国製の機器となります。</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昨今の米中の対立から米国は</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13</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日に国防権限法</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889</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条に基づいた措置により、対象の中国メーカー</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社の製品を使用している企業は米国政府との取引を　禁ずる規則を施行しました。現在、米国政府と取引のある日本企業は</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800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社以上に上ります。</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対象の中国企業の中にはサーモグラフィやタブレット型の測温機を輸出しているメーカーが</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社含まれています。監視カメラ市場ではこの</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社で世界市場の約</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40%</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のシェアを占めているため、今後のセルフ測温機市場に影響が出ると予測されます。</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spcBef>
                <a:spcPts val="600"/>
              </a:spcBef>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spcBef>
                <a:spcPts val="600"/>
              </a:spcBef>
            </a:pPr>
            <a:r>
              <a:rPr lang="en-US" altLang="ja-JP"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AM520RT</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は台湾製であり、国防権限法</a:t>
            </a:r>
            <a:r>
              <a:rPr lang="en-US" altLang="ja-JP"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889</a:t>
            </a: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条に抵触しておりませんので</a:t>
            </a:r>
            <a:endParaRPr lang="en-US" altLang="ja-JP"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spcBef>
                <a:spcPts val="600"/>
              </a:spcBef>
            </a:pP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安心してご使用いただけます。</a:t>
            </a:r>
            <a:endParaRPr lang="en-US" altLang="ja-JP"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77279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p:nvPr/>
        </p:nvSpPr>
        <p:spPr bwMode="auto">
          <a:xfrm>
            <a:off x="107504" y="353164"/>
            <a:ext cx="8067834" cy="822797"/>
          </a:xfrm>
          <a:prstGeom prst="rect">
            <a:avLst/>
          </a:prstGeom>
          <a:no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eaLnBrk="0" hangingPunct="0"/>
            <a:r>
              <a:rPr kumimoji="0" lang="ja-JP" altLang="en-US" sz="3323"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機器選定のポイント③</a:t>
            </a:r>
            <a:endParaRPr kumimoji="0" lang="en-US" altLang="zh-TW" sz="2400" b="1" dirty="0">
              <a:solidFill>
                <a:srgbClr val="EA8C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テキスト ボックス 4"/>
          <p:cNvSpPr txBox="1"/>
          <p:nvPr/>
        </p:nvSpPr>
        <p:spPr>
          <a:xfrm>
            <a:off x="323528" y="1223923"/>
            <a:ext cx="8352928" cy="5555367"/>
          </a:xfrm>
          <a:prstGeom prst="rect">
            <a:avLst/>
          </a:prstGeom>
          <a:noFill/>
        </p:spPr>
        <p:txBody>
          <a:bodyPr wrap="square" rtlCol="0">
            <a:spAutoFit/>
          </a:bodyPr>
          <a:lstStyle/>
          <a:p>
            <a:pPr>
              <a:lnSpc>
                <a:spcPct val="150000"/>
              </a:lnSpc>
              <a:spcBef>
                <a:spcPts val="600"/>
              </a:spcBef>
            </a:pP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AM520RT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は薬機法で定められた体温計ではなく、測定した表面温度を参考に　発熱の可能性を検知することを目的とした機器です。　　　　　　　　　　　　　発熱の可能性が検知された場合は体温計等の医療機器で検温してください。</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また、サーモグラフィを始めとした非接触型の温度測定を行う機器で「検温」「体温測定」等、体温を測るための表現を使用することができるのは医療機器認定番号を取得した機器のみとなります。</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spcBef>
                <a:spcPts val="600"/>
              </a:spcBef>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この認定を取得していない機器が「検温」等、体温を測定する機能を有すると記載している場合は薬機法に抵触します。　（タブレット型のセルフ測温機が掲載されている多くのサイトでこの違反が見られます）</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spcBef>
                <a:spcPts val="600"/>
              </a:spcBef>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spcBef>
                <a:spcPts val="600"/>
              </a:spcBef>
            </a:pP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機器ご購入の際には、機器の使用目的を正しくご理解いただいた上で</a:t>
            </a:r>
            <a:endParaRPr lang="en-US" altLang="ja-JP"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spcBef>
                <a:spcPts val="600"/>
              </a:spcBef>
            </a:pPr>
            <a:r>
              <a:rPr lang="ja-JP" altLang="en-US"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ご検討願います。</a:t>
            </a:r>
            <a:endParaRPr lang="en-US" altLang="ja-JP" sz="2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80837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107504" y="353164"/>
            <a:ext cx="8067834" cy="822797"/>
          </a:xfrm>
          <a:prstGeom prst="rect">
            <a:avLst/>
          </a:prstGeom>
          <a:no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eaLnBrk="0" hangingPunct="0"/>
            <a:r>
              <a:rPr kumimoji="0" lang="ja-JP" altLang="en-US" sz="3323"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始めに</a:t>
            </a:r>
            <a:endParaRPr kumimoji="0" lang="en-US" altLang="zh-TW" sz="2400" b="1" dirty="0">
              <a:solidFill>
                <a:srgbClr val="EA8C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テキスト ボックス 4"/>
          <p:cNvSpPr txBox="1"/>
          <p:nvPr/>
        </p:nvSpPr>
        <p:spPr>
          <a:xfrm>
            <a:off x="395536" y="1182408"/>
            <a:ext cx="8392784" cy="5414944"/>
          </a:xfrm>
          <a:prstGeom prst="rect">
            <a:avLst/>
          </a:prstGeom>
          <a:noFill/>
        </p:spPr>
        <p:txBody>
          <a:bodyPr wrap="square" rtlCol="0">
            <a:spAutoFit/>
          </a:bodyPr>
          <a:lstStyle/>
          <a:p>
            <a:pPr>
              <a:lnSpc>
                <a:spcPts val="2300"/>
              </a:lnSpc>
              <a:spcBef>
                <a:spcPts val="500"/>
              </a:spcBef>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昨今の新型コロナ感染拡大に起因して企業や公共施設等での感染症予防対策が喫緊の課題となっています。例えば、クラスター対策のため、展示ホール等のイベント会場では入場時のマスク着用、検温を義務化してい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300"/>
              </a:lnSpc>
              <a:spcBef>
                <a:spcPts val="500"/>
              </a:spcBef>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学校、病院、薬局、工場、物流倉庫、オフィス、店舗等、人が多く集まる場所での感染防止対策にはまず第一に入口での発熱者の発見が重要です。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300"/>
              </a:lnSpc>
              <a:spcBef>
                <a:spcPts val="500"/>
              </a:spcBef>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そこで、非接触式体温計を使用して検温することが安価で導入し易いと考えがちですが実際はどうでしょうか？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300"/>
              </a:lnSpc>
              <a:spcBef>
                <a:spcPts val="500"/>
              </a:spcBef>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手持ちの非接触式体温計での計測は専任のスタッフが必要ですので余計な人件費がかかります。受付のスタッフが検温を行なう場合でも検温に最低</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秒程度かかるため、これまでと比較して受付業務に時間がかかります。また、検温のスタッフは毎日不特定多数の人と近距離での接触を繰り返すこととなり、この業務を嫌がる傾向にあります。また、検温される側も人が近づいて顔にものをかざされることにストレスを感じる人もい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300"/>
              </a:lnSpc>
              <a:spcBef>
                <a:spcPts val="500"/>
              </a:spcBef>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この問題を解決する手段として、人手を取られずに自分で簡単に温度計測を行えるセルフ測温端末</a:t>
            </a:r>
            <a:r>
              <a:rPr lang="ja-JP" altLang="en-US" sz="16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AM520RT</a:t>
            </a:r>
            <a:r>
              <a:rPr lang="ja-JP" altLang="en-US" sz="16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をご提案させていただきます。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300"/>
              </a:lnSpc>
              <a:spcBef>
                <a:spcPts val="500"/>
              </a:spcBef>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工場や物流倉庫、オフィス等においては、合わせて顔認証を行うことにより防犯対策となり、測温履歴の記録による企業のリスクマネジメントに加え、従業員や来訪者にも安心をご提供できれば幸いです。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39835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3"/>
          <p:cNvSpPr/>
          <p:nvPr/>
        </p:nvSpPr>
        <p:spPr bwMode="auto">
          <a:xfrm>
            <a:off x="107504" y="353164"/>
            <a:ext cx="8712968" cy="822797"/>
          </a:xfrm>
          <a:prstGeom prst="rect">
            <a:avLst/>
          </a:prstGeom>
          <a:no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eaLnBrk="0" hangingPunct="0"/>
            <a:r>
              <a:rPr kumimoji="0" lang="en-US" altLang="ja-JP" sz="3323"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『AI</a:t>
            </a:r>
            <a:r>
              <a:rPr kumimoji="0" lang="ja-JP" altLang="en-US" sz="3323"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＋顔認識＋非接触体温検知</a:t>
            </a:r>
            <a:r>
              <a:rPr kumimoji="0" lang="en-US" altLang="ja-JP" sz="3323"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kumimoji="0" lang="ja-JP" altLang="en-US" sz="3323"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kumimoji="0" lang="en-US" altLang="ja-JP" sz="3323"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Watch</a:t>
            </a:r>
            <a:r>
              <a:rPr kumimoji="0" lang="ja-JP" altLang="en-US" sz="3323"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kumimoji="0" lang="en-US" altLang="ja-JP" sz="3323"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a:t>
            </a:r>
            <a:endParaRPr kumimoji="0" lang="en-US" altLang="zh-TW" sz="2400" b="1" dirty="0">
              <a:solidFill>
                <a:srgbClr val="EA8C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テキスト ボックス 11"/>
          <p:cNvSpPr txBox="1"/>
          <p:nvPr/>
        </p:nvSpPr>
        <p:spPr>
          <a:xfrm>
            <a:off x="478664" y="1136443"/>
            <a:ext cx="8126880" cy="1569660"/>
          </a:xfrm>
          <a:prstGeom prst="rect">
            <a:avLst/>
          </a:prstGeom>
          <a:solidFill>
            <a:srgbClr val="FFFFCC"/>
          </a:solidFill>
        </p:spPr>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AM520RT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」はタブレット一体型の非接触式セルフ測温・顔認識端末</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です。</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端末の前に立つだけで</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1m</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の距離から</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0.3</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秒、</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±0.3</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℃の誤差</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で表面温度の測定を行い、発熱リスク</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やマスク非着用を検知し、</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秒程度で音声と画面表示で警告アラートを発します。また、</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万人までの顔認証、測温結果の個人記録、自動ゲート連携に対応。</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受付や入場口等に設置することにより、常駐スタッフ不要で発熱リスクを検知し、</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ウィルス感染拡大防止に寄与します。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2803952" y="2717833"/>
            <a:ext cx="5872504" cy="646331"/>
          </a:xfrm>
          <a:prstGeom prst="rect">
            <a:avLst/>
          </a:prstGeom>
          <a:noFill/>
        </p:spPr>
        <p:txBody>
          <a:bodyPr wrap="square" rtlCol="0">
            <a:spAutoFit/>
          </a:bodyPr>
          <a:lstStyle/>
          <a:p>
            <a:r>
              <a:rPr kumimoji="1" lang="en-US" altLang="ja-JP" sz="1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より正確な温度測定のためには設置現場での温度補正が必要です。</a:t>
            </a:r>
            <a:endParaRPr kumimoji="1" lang="en-US" altLang="ja-JP" sz="1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本製品は薬機法で定める体温計ではありません。表面温度を測定する機器で</a:t>
            </a:r>
            <a:endParaRPr lang="en-US" altLang="ja-JP" sz="1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あり、正確な体温測定や診断目的の検温には医療機器をご使用ください。</a:t>
            </a:r>
            <a:endParaRPr lang="en-US" altLang="ja-JP" sz="1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2862" y="4825545"/>
            <a:ext cx="707969" cy="1266667"/>
          </a:xfrm>
          <a:prstGeom prst="rect">
            <a:avLst/>
          </a:prstGeom>
        </p:spPr>
      </p:pic>
      <p:pic>
        <p:nvPicPr>
          <p:cNvPr id="13" name="図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0462" y="4017780"/>
            <a:ext cx="452768" cy="737064"/>
          </a:xfrm>
          <a:prstGeom prst="rect">
            <a:avLst/>
          </a:prstGeom>
        </p:spPr>
      </p:pic>
      <p:sp>
        <p:nvSpPr>
          <p:cNvPr id="4" name="円形吹き出し 3"/>
          <p:cNvSpPr/>
          <p:nvPr/>
        </p:nvSpPr>
        <p:spPr>
          <a:xfrm>
            <a:off x="3850831" y="3662329"/>
            <a:ext cx="1405833" cy="572462"/>
          </a:xfrm>
          <a:prstGeom prst="wedgeEllipseCallout">
            <a:avLst>
              <a:gd name="adj1" fmla="val -58414"/>
              <a:gd name="adj2" fmla="val 66050"/>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体温は良好です</a:t>
            </a:r>
          </a:p>
        </p:txBody>
      </p:sp>
      <p:pic>
        <p:nvPicPr>
          <p:cNvPr id="5" name="図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7086" y="3068960"/>
            <a:ext cx="2184071" cy="3555464"/>
          </a:xfrm>
          <a:prstGeom prst="rect">
            <a:avLst/>
          </a:prstGeom>
        </p:spPr>
      </p:pic>
      <p:pic>
        <p:nvPicPr>
          <p:cNvPr id="15" name="図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6199" y="4017126"/>
            <a:ext cx="452768" cy="737064"/>
          </a:xfrm>
          <a:prstGeom prst="rect">
            <a:avLst/>
          </a:prstGeom>
        </p:spPr>
      </p:pic>
      <p:sp>
        <p:nvSpPr>
          <p:cNvPr id="16" name="円形吹き出し 15"/>
          <p:cNvSpPr/>
          <p:nvPr/>
        </p:nvSpPr>
        <p:spPr>
          <a:xfrm>
            <a:off x="7046568" y="3661675"/>
            <a:ext cx="1484416" cy="572462"/>
          </a:xfrm>
          <a:prstGeom prst="wedgeEllipseCallout">
            <a:avLst>
              <a:gd name="adj1" fmla="val -58414"/>
              <a:gd name="adj2" fmla="val 660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再検温してください</a:t>
            </a:r>
          </a:p>
        </p:txBody>
      </p:sp>
      <p:sp>
        <p:nvSpPr>
          <p:cNvPr id="17" name="円形吹き出し 16"/>
          <p:cNvSpPr/>
          <p:nvPr/>
        </p:nvSpPr>
        <p:spPr>
          <a:xfrm>
            <a:off x="7120032" y="4320149"/>
            <a:ext cx="1484416" cy="572462"/>
          </a:xfrm>
          <a:prstGeom prst="wedgeEllipseCallout">
            <a:avLst>
              <a:gd name="adj1" fmla="val -61152"/>
              <a:gd name="adj2" fmla="val -2091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マスクをお付けください</a:t>
            </a:r>
          </a:p>
        </p:txBody>
      </p:sp>
      <p:pic>
        <p:nvPicPr>
          <p:cNvPr id="6" name="図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72464" y="4809443"/>
            <a:ext cx="716640" cy="1283853"/>
          </a:xfrm>
          <a:prstGeom prst="rect">
            <a:avLst/>
          </a:prstGeom>
        </p:spPr>
      </p:pic>
      <p:sp>
        <p:nvSpPr>
          <p:cNvPr id="7" name="テキスト ボックス 6"/>
          <p:cNvSpPr txBox="1"/>
          <p:nvPr/>
        </p:nvSpPr>
        <p:spPr>
          <a:xfrm>
            <a:off x="2483768" y="3640015"/>
            <a:ext cx="576064" cy="707886"/>
          </a:xfrm>
          <a:prstGeom prst="rect">
            <a:avLst/>
          </a:prstGeom>
          <a:noFill/>
        </p:spPr>
        <p:txBody>
          <a:bodyPr wrap="square" rtlCol="0">
            <a:spAutoFit/>
          </a:bodyPr>
          <a:lstStyle/>
          <a:p>
            <a:r>
              <a:rPr kumimoji="1" lang="ja-JP" altLang="en-US" sz="4000" dirty="0">
                <a:solidFill>
                  <a:srgbClr val="0000FF"/>
                </a:solidFill>
              </a:rPr>
              <a:t>○</a:t>
            </a:r>
          </a:p>
        </p:txBody>
      </p:sp>
      <p:sp>
        <p:nvSpPr>
          <p:cNvPr id="18" name="テキスト ボックス 17"/>
          <p:cNvSpPr txBox="1"/>
          <p:nvPr/>
        </p:nvSpPr>
        <p:spPr>
          <a:xfrm>
            <a:off x="5683810" y="3471867"/>
            <a:ext cx="576064" cy="923330"/>
          </a:xfrm>
          <a:prstGeom prst="rect">
            <a:avLst/>
          </a:prstGeom>
          <a:noFill/>
        </p:spPr>
        <p:txBody>
          <a:bodyPr wrap="square" rtlCol="0">
            <a:spAutoFit/>
          </a:bodyPr>
          <a:lstStyle/>
          <a:p>
            <a:r>
              <a:rPr kumimoji="1" lang="en-US" altLang="ja-JP" sz="5400" b="1" dirty="0">
                <a:solidFill>
                  <a:srgbClr val="FF0000"/>
                </a:solidFill>
                <a:latin typeface="+mj-ea"/>
                <a:ea typeface="+mj-ea"/>
              </a:rPr>
              <a:t>×</a:t>
            </a:r>
            <a:endParaRPr kumimoji="1" lang="ja-JP" altLang="en-US" sz="5400" b="1" dirty="0">
              <a:solidFill>
                <a:srgbClr val="FF0000"/>
              </a:solidFill>
              <a:latin typeface="+mj-ea"/>
              <a:ea typeface="+mj-ea"/>
            </a:endParaRPr>
          </a:p>
        </p:txBody>
      </p:sp>
      <p:sp>
        <p:nvSpPr>
          <p:cNvPr id="19" name="テキスト ボックス 18"/>
          <p:cNvSpPr txBox="1"/>
          <p:nvPr/>
        </p:nvSpPr>
        <p:spPr>
          <a:xfrm>
            <a:off x="2771800" y="6176337"/>
            <a:ext cx="1728192" cy="276999"/>
          </a:xfrm>
          <a:prstGeom prst="rect">
            <a:avLst/>
          </a:prstGeom>
          <a:solidFill>
            <a:srgbClr val="CCFFFF"/>
          </a:solidFill>
          <a:ln>
            <a:solidFill>
              <a:srgbClr val="0000FF"/>
            </a:solidFill>
          </a:ln>
        </p:spPr>
        <p:txBody>
          <a:bodyPr wrap="square" rtlCol="0">
            <a:spAutoFit/>
          </a:bodyPr>
          <a:lstStyle/>
          <a:p>
            <a:pPr algn="ct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測定温度が設定値以下</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5606140" y="6170771"/>
            <a:ext cx="1920220" cy="276999"/>
          </a:xfrm>
          <a:prstGeom prst="rect">
            <a:avLst/>
          </a:prstGeom>
          <a:solidFill>
            <a:srgbClr val="FFFF99"/>
          </a:solidFill>
          <a:ln>
            <a:solidFill>
              <a:srgbClr val="0000FF"/>
            </a:solidFill>
          </a:ln>
        </p:spPr>
        <p:txBody>
          <a:bodyPr wrap="square" rtlCol="0">
            <a:spAutoFit/>
          </a:bodyPr>
          <a:lstStyle/>
          <a:p>
            <a:pPr algn="ct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測定温度が設定値を超過</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右矢印 20"/>
          <p:cNvSpPr/>
          <p:nvPr/>
        </p:nvSpPr>
        <p:spPr>
          <a:xfrm>
            <a:off x="7589685" y="6211448"/>
            <a:ext cx="213992" cy="19023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7862240" y="5991670"/>
            <a:ext cx="1152128" cy="646331"/>
          </a:xfrm>
          <a:prstGeom prst="rect">
            <a:avLst/>
          </a:prstGeom>
          <a:solidFill>
            <a:srgbClr val="FFFF66"/>
          </a:solid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体温計で正確な体温を測定してください</a:t>
            </a:r>
          </a:p>
        </p:txBody>
      </p:sp>
      <p:cxnSp>
        <p:nvCxnSpPr>
          <p:cNvPr id="24" name="直線コネクタ 23"/>
          <p:cNvCxnSpPr/>
          <p:nvPr/>
        </p:nvCxnSpPr>
        <p:spPr>
          <a:xfrm>
            <a:off x="5364088" y="3661675"/>
            <a:ext cx="0" cy="29627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771800" y="6540104"/>
            <a:ext cx="1728192" cy="276999"/>
          </a:xfrm>
          <a:prstGeom prst="rect">
            <a:avLst/>
          </a:prstGeom>
          <a:solidFill>
            <a:srgbClr val="CCFFFF"/>
          </a:solidFill>
          <a:ln>
            <a:solidFill>
              <a:srgbClr val="0000FF"/>
            </a:solidFill>
          </a:ln>
        </p:spPr>
        <p:txBody>
          <a:bodyPr wrap="square" rtlCol="0">
            <a:spAutoFit/>
          </a:bodyPr>
          <a:lstStyle/>
          <a:p>
            <a:pPr algn="ct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マスク着用</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p:cNvSpPr txBox="1"/>
          <p:nvPr/>
        </p:nvSpPr>
        <p:spPr>
          <a:xfrm>
            <a:off x="5606140" y="6540104"/>
            <a:ext cx="1920220" cy="276999"/>
          </a:xfrm>
          <a:prstGeom prst="rect">
            <a:avLst/>
          </a:prstGeom>
          <a:solidFill>
            <a:srgbClr val="FFFF99"/>
          </a:solidFill>
          <a:ln>
            <a:solidFill>
              <a:srgbClr val="0000FF"/>
            </a:solidFill>
          </a:ln>
        </p:spPr>
        <p:txBody>
          <a:bodyPr wrap="square" rtlCol="0">
            <a:spAutoFit/>
          </a:bodyPr>
          <a:lstStyle/>
          <a:p>
            <a:pPr algn="ct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マスク非着用</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84197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107504" y="353164"/>
            <a:ext cx="8067834" cy="822797"/>
          </a:xfrm>
          <a:prstGeom prst="rect">
            <a:avLst/>
          </a:prstGeom>
          <a:no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eaLnBrk="0" hangingPunct="0"/>
            <a:r>
              <a:rPr kumimoji="0" lang="ja-JP" altLang="en-US" sz="3323"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特長</a:t>
            </a:r>
            <a:endParaRPr kumimoji="0" lang="en-US" altLang="zh-TW" sz="2400" b="1" dirty="0">
              <a:solidFill>
                <a:srgbClr val="EA8C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角丸四角形 1"/>
          <p:cNvSpPr/>
          <p:nvPr/>
        </p:nvSpPr>
        <p:spPr>
          <a:xfrm>
            <a:off x="4701514" y="1193425"/>
            <a:ext cx="2016224" cy="1584176"/>
          </a:xfrm>
          <a:prstGeom prst="roundRect">
            <a:avLst/>
          </a:prstGeom>
          <a:gradFill flip="none" rotWithShape="1">
            <a:gsLst>
              <a:gs pos="0">
                <a:schemeClr val="bg1">
                  <a:lumMod val="95000"/>
                </a:schemeClr>
              </a:gs>
              <a:gs pos="0">
                <a:schemeClr val="accent1">
                  <a:lumMod val="60000"/>
                  <a:lumOff val="40000"/>
                </a:schemeClr>
              </a:gs>
              <a:gs pos="56000">
                <a:schemeClr val="bg1"/>
              </a:gs>
            </a:gsLst>
            <a:lin ang="16200000" scaled="1"/>
            <a:tileRect/>
          </a:gradFill>
          <a:ln w="3175"/>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1600" b="1"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高い測定精度</a:t>
            </a:r>
            <a:endParaRPr kumimoji="1" lang="en-US" altLang="ja-JP"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誤差</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107504" y="3175308"/>
            <a:ext cx="2016224" cy="1584176"/>
          </a:xfrm>
          <a:prstGeom prst="roundRect">
            <a:avLst/>
          </a:prstGeom>
          <a:gradFill flip="none" rotWithShape="1">
            <a:gsLst>
              <a:gs pos="0">
                <a:srgbClr val="FFFF00"/>
              </a:gs>
              <a:gs pos="0">
                <a:srgbClr val="FFFF00"/>
              </a:gs>
              <a:gs pos="56000">
                <a:schemeClr val="bg1"/>
              </a:gs>
            </a:gsLst>
            <a:lin ang="16200000" scaled="1"/>
            <a:tileRect/>
          </a:gradFill>
          <a:ln w="3175"/>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1600" b="1"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工事不要</a:t>
            </a:r>
            <a:endParaRPr kumimoji="1" lang="en-US" altLang="ja-JP"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電源供給のみ</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単体動作で簡単設置</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ネットワーク不要</a:t>
            </a:r>
          </a:p>
        </p:txBody>
      </p:sp>
      <p:sp>
        <p:nvSpPr>
          <p:cNvPr id="14" name="角丸四角形 13"/>
          <p:cNvSpPr/>
          <p:nvPr/>
        </p:nvSpPr>
        <p:spPr>
          <a:xfrm>
            <a:off x="2404509" y="3175308"/>
            <a:ext cx="2016224" cy="1584176"/>
          </a:xfrm>
          <a:prstGeom prst="roundRect">
            <a:avLst/>
          </a:prstGeom>
          <a:gradFill flip="none" rotWithShape="1">
            <a:gsLst>
              <a:gs pos="0">
                <a:schemeClr val="bg1">
                  <a:lumMod val="95000"/>
                </a:schemeClr>
              </a:gs>
              <a:gs pos="0">
                <a:schemeClr val="accent1">
                  <a:lumMod val="60000"/>
                  <a:lumOff val="40000"/>
                </a:schemeClr>
              </a:gs>
              <a:gs pos="56000">
                <a:schemeClr val="bg1"/>
              </a:gs>
            </a:gsLst>
            <a:lin ang="16200000" scaled="1"/>
            <a:tileRect/>
          </a:gradFill>
          <a:ln w="3175"/>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1600" b="1"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顔認証</a:t>
            </a:r>
            <a:endParaRPr kumimoji="1" lang="en-US" altLang="ja-JP"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最大</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万人の</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顔登録が可能</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14"/>
          <p:cNvSpPr/>
          <p:nvPr/>
        </p:nvSpPr>
        <p:spPr>
          <a:xfrm>
            <a:off x="2404509" y="1193425"/>
            <a:ext cx="2016224" cy="1584176"/>
          </a:xfrm>
          <a:prstGeom prst="roundRect">
            <a:avLst/>
          </a:prstGeom>
          <a:gradFill flip="none" rotWithShape="1">
            <a:gsLst>
              <a:gs pos="0">
                <a:srgbClr val="FFFF00"/>
              </a:gs>
              <a:gs pos="0">
                <a:srgbClr val="FFFF00"/>
              </a:gs>
              <a:gs pos="56000">
                <a:schemeClr val="bg1"/>
              </a:gs>
            </a:gsLst>
            <a:lin ang="16200000" scaled="1"/>
            <a:tileRect/>
          </a:gradFill>
          <a:ln w="3175"/>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1600" b="1"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6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非接触で自動検知</a:t>
            </a:r>
            <a:endParaRPr kumimoji="1" lang="en-US" altLang="ja-JP" sz="16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測定距離</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0.2</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1m</a:t>
            </a:r>
          </a:p>
          <a:p>
            <a:pPr algn="ct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0.3</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秒で高速測定</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6998519" y="3176119"/>
            <a:ext cx="2016224" cy="1584176"/>
          </a:xfrm>
          <a:prstGeom prst="roundRect">
            <a:avLst/>
          </a:prstGeom>
          <a:gradFill flip="none" rotWithShape="1">
            <a:gsLst>
              <a:gs pos="0">
                <a:schemeClr val="bg1">
                  <a:lumMod val="95000"/>
                </a:schemeClr>
              </a:gs>
              <a:gs pos="0">
                <a:schemeClr val="accent1">
                  <a:lumMod val="60000"/>
                  <a:lumOff val="40000"/>
                </a:schemeClr>
              </a:gs>
              <a:gs pos="56000">
                <a:schemeClr val="bg1"/>
              </a:gs>
            </a:gsLst>
            <a:lin ang="16200000" scaled="1"/>
            <a:tileRect/>
          </a:gradFill>
          <a:ln w="3175"/>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1600" b="1"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6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野外でも使用可能</a:t>
            </a:r>
            <a:endParaRPr kumimoji="1" lang="en-US" altLang="ja-JP" sz="16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様々な環境に対応</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IP65/</a:t>
            </a:r>
            <a:r>
              <a:rPr kumimoji="1"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60</a:t>
            </a: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暗所でも動作可能</a:t>
            </a:r>
          </a:p>
        </p:txBody>
      </p:sp>
      <p:sp>
        <p:nvSpPr>
          <p:cNvPr id="17" name="角丸四角形 16"/>
          <p:cNvSpPr/>
          <p:nvPr/>
        </p:nvSpPr>
        <p:spPr>
          <a:xfrm>
            <a:off x="107504" y="5157192"/>
            <a:ext cx="2016224" cy="1584176"/>
          </a:xfrm>
          <a:prstGeom prst="roundRect">
            <a:avLst/>
          </a:prstGeom>
          <a:gradFill flip="none" rotWithShape="1">
            <a:gsLst>
              <a:gs pos="0">
                <a:srgbClr val="FFFF00"/>
              </a:gs>
              <a:gs pos="0">
                <a:schemeClr val="accent1">
                  <a:lumMod val="60000"/>
                  <a:lumOff val="40000"/>
                </a:schemeClr>
              </a:gs>
              <a:gs pos="56000">
                <a:schemeClr val="bg1"/>
              </a:gs>
            </a:gsLst>
            <a:lin ang="16200000" scaled="1"/>
            <a:tileRect/>
          </a:gradFill>
          <a:ln w="3175"/>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1600" b="1"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6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測温履歴を記録</a:t>
            </a:r>
            <a:endParaRPr kumimoji="1" lang="en-US" altLang="ja-JP" sz="16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顔認識と組み合わせて個人別に測温結果を</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EXCEL</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形式で記録</a:t>
            </a:r>
            <a:endPar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4701514" y="3175308"/>
            <a:ext cx="2016224" cy="1584176"/>
          </a:xfrm>
          <a:prstGeom prst="roundRect">
            <a:avLst/>
          </a:prstGeom>
          <a:gradFill flip="none" rotWithShape="1">
            <a:gsLst>
              <a:gs pos="0">
                <a:schemeClr val="bg1">
                  <a:lumMod val="95000"/>
                </a:schemeClr>
              </a:gs>
              <a:gs pos="0">
                <a:srgbClr val="FFFF00"/>
              </a:gs>
              <a:gs pos="56000">
                <a:schemeClr val="bg1"/>
              </a:gs>
            </a:gsLst>
            <a:lin ang="16200000" scaled="1"/>
            <a:tileRect/>
          </a:gradFill>
          <a:ln w="3175"/>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1600" b="1"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マスク対応</a:t>
            </a:r>
            <a:endParaRPr kumimoji="1" lang="en-US" altLang="ja-JP"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マスク着用のまま測温、顔認識可能</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a:xfrm>
            <a:off x="107504" y="1193425"/>
            <a:ext cx="2016224" cy="1584176"/>
          </a:xfrm>
          <a:prstGeom prst="roundRect">
            <a:avLst/>
          </a:prstGeom>
          <a:gradFill flip="none" rotWithShape="1">
            <a:gsLst>
              <a:gs pos="0">
                <a:srgbClr val="FFFF00"/>
              </a:gs>
              <a:gs pos="0">
                <a:schemeClr val="accent1">
                  <a:lumMod val="60000"/>
                  <a:lumOff val="40000"/>
                </a:schemeClr>
              </a:gs>
              <a:gs pos="56000">
                <a:schemeClr val="bg1"/>
              </a:gs>
            </a:gsLst>
            <a:lin ang="16200000" scaled="1"/>
            <a:tileRect/>
          </a:gradFill>
          <a:ln w="3175"/>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1600" b="1"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6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発熱リスクを検知</a:t>
            </a:r>
            <a:endParaRPr kumimoji="1" lang="en-US" altLang="ja-JP" sz="16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正面に立つだけで表面温度を測定</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 19"/>
          <p:cNvSpPr/>
          <p:nvPr/>
        </p:nvSpPr>
        <p:spPr>
          <a:xfrm>
            <a:off x="6998519" y="1193425"/>
            <a:ext cx="2016224" cy="1584176"/>
          </a:xfrm>
          <a:prstGeom prst="roundRect">
            <a:avLst/>
          </a:prstGeom>
          <a:gradFill flip="none" rotWithShape="1">
            <a:gsLst>
              <a:gs pos="0">
                <a:srgbClr val="FFFF00"/>
              </a:gs>
              <a:gs pos="0">
                <a:srgbClr val="FFFF00"/>
              </a:gs>
              <a:gs pos="56000">
                <a:schemeClr val="bg1"/>
              </a:gs>
            </a:gsLst>
            <a:lin ang="16200000" scaled="1"/>
            <a:tileRect/>
          </a:gradFill>
          <a:ln w="3175"/>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1600" b="1"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分かり易く通知</a:t>
            </a:r>
            <a:endParaRPr kumimoji="1" lang="en-US" altLang="ja-JP" sz="16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インチ高視野角　液晶ディスプレイでしっかりと通知</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2404509" y="5157191"/>
            <a:ext cx="2016224" cy="1584176"/>
          </a:xfrm>
          <a:prstGeom prst="roundRect">
            <a:avLst/>
          </a:prstGeom>
          <a:gradFill flip="none" rotWithShape="1">
            <a:gsLst>
              <a:gs pos="0">
                <a:srgbClr val="FFFF00"/>
              </a:gs>
              <a:gs pos="0">
                <a:srgbClr val="FFFF00"/>
              </a:gs>
              <a:gs pos="56000">
                <a:schemeClr val="bg1"/>
              </a:gs>
            </a:gsLst>
            <a:lin ang="16200000" scaled="1"/>
            <a:tileRect/>
          </a:gradFill>
          <a:ln w="3175"/>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8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8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6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警告温度設定</a:t>
            </a:r>
            <a:endParaRPr kumimoji="1" lang="en-US" altLang="ja-JP" sz="16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現場環境調整</a:t>
            </a:r>
            <a:endParaRPr lang="en-US" altLang="ja-JP" sz="16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警告する温度の閾値や環境に合わせた補正を現場で設定可能</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角丸四角形 21"/>
          <p:cNvSpPr/>
          <p:nvPr/>
        </p:nvSpPr>
        <p:spPr>
          <a:xfrm>
            <a:off x="4701514" y="5157191"/>
            <a:ext cx="2016224" cy="1584176"/>
          </a:xfrm>
          <a:prstGeom prst="roundRect">
            <a:avLst/>
          </a:prstGeom>
          <a:gradFill flip="none" rotWithShape="1">
            <a:gsLst>
              <a:gs pos="0">
                <a:schemeClr val="bg1">
                  <a:lumMod val="95000"/>
                </a:schemeClr>
              </a:gs>
              <a:gs pos="0">
                <a:schemeClr val="accent1">
                  <a:lumMod val="60000"/>
                  <a:lumOff val="40000"/>
                </a:schemeClr>
              </a:gs>
              <a:gs pos="56000">
                <a:schemeClr val="bg1"/>
              </a:gs>
            </a:gsLst>
            <a:lin ang="16200000" scaled="1"/>
            <a:tileRect/>
          </a:gradFill>
          <a:ln w="3175"/>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1600" b="1"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6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設定</a:t>
            </a:r>
            <a:r>
              <a:rPr kumimoji="1" lang="en-US" altLang="ja-JP" sz="16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登録ツール</a:t>
            </a:r>
            <a:endParaRPr kumimoji="1" lang="en-US" altLang="ja-JP" sz="16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各種設定</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顔認証登録用ツール無償提供</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 22"/>
          <p:cNvSpPr/>
          <p:nvPr/>
        </p:nvSpPr>
        <p:spPr>
          <a:xfrm>
            <a:off x="6998519" y="5157191"/>
            <a:ext cx="2016224" cy="1584176"/>
          </a:xfrm>
          <a:prstGeom prst="roundRect">
            <a:avLst/>
          </a:prstGeom>
          <a:gradFill flip="none" rotWithShape="1">
            <a:gsLst>
              <a:gs pos="0">
                <a:srgbClr val="FFFF00"/>
              </a:gs>
              <a:gs pos="0">
                <a:srgbClr val="FFFF00"/>
              </a:gs>
              <a:gs pos="56000">
                <a:schemeClr val="bg1"/>
              </a:gs>
            </a:gsLst>
            <a:lin ang="16200000" scaled="1"/>
            <a:tileRect/>
          </a:gradFill>
          <a:ln w="3175"/>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1600" b="1" dirty="0">
              <a:solidFill>
                <a:srgbClr val="000066"/>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6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自動ゲート連携</a:t>
            </a:r>
            <a:endParaRPr kumimoji="1" lang="en-US" altLang="ja-JP" sz="1600" b="1"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世界標準規格プロトコル</a:t>
            </a:r>
            <a:r>
              <a:rPr lang="en-US" altLang="ja-JP" sz="14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Wiegand</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出力インターフェース対応</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50561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p:nvPr/>
        </p:nvSpPr>
        <p:spPr bwMode="auto">
          <a:xfrm>
            <a:off x="107504" y="353164"/>
            <a:ext cx="8067834" cy="822797"/>
          </a:xfrm>
          <a:prstGeom prst="rect">
            <a:avLst/>
          </a:prstGeom>
          <a:no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eaLnBrk="0" hangingPunct="0"/>
            <a:r>
              <a:rPr kumimoji="0" lang="ja-JP" altLang="en-US" sz="3323"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発熱者とマスク装着の検知</a:t>
            </a:r>
            <a:endParaRPr kumimoji="0" lang="en-US" altLang="zh-TW" sz="2400" b="1" dirty="0">
              <a:solidFill>
                <a:srgbClr val="EA8C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テキスト ボックス 3"/>
          <p:cNvSpPr txBox="1"/>
          <p:nvPr/>
        </p:nvSpPr>
        <p:spPr>
          <a:xfrm>
            <a:off x="539553" y="1150640"/>
            <a:ext cx="8424934" cy="2923877"/>
          </a:xfrm>
          <a:prstGeom prst="rect">
            <a:avLst/>
          </a:prstGeom>
          <a:solidFill>
            <a:srgbClr val="FFFFCC"/>
          </a:solidFill>
        </p:spPr>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端末の正面に立つだけで素早く表面温度測定とマスク装着を検知し、結果を通知</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設定温度を超える</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マスク非着用時</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⇒自動認識で警告アラート</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測定結果を</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インチの大画面に表示、大音量スピーカーからの音声でしっかりと通知</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業界トップクラスの測定速度</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0.3</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秒、誤差</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±0.3</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の高性能モデル</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測定範囲</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20cm</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1m</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の広範囲、画面の測定マーカーから外れていても測定可能</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測定範囲から外れている場合は注意メッセージを音声で通知</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　自動ゲートや自動ドア、電子錠等と連携可能</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　設定ツール標準付属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警告温度</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温度補正</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マスク</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検知有無</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メッセージ選択</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現場でユーザーが</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設定可能</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※2</a:t>
            </a:r>
            <a:endPar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2048" y="4310413"/>
            <a:ext cx="1962813" cy="2397249"/>
          </a:xfrm>
          <a:prstGeom prst="rect">
            <a:avLst/>
          </a:prstGeom>
          <a:ln>
            <a:solidFill>
              <a:schemeClr val="tx1"/>
            </a:solidFill>
          </a:ln>
        </p:spPr>
      </p:pic>
      <p:sp>
        <p:nvSpPr>
          <p:cNvPr id="6" name="テキスト ボックス 5"/>
          <p:cNvSpPr txBox="1"/>
          <p:nvPr/>
        </p:nvSpPr>
        <p:spPr>
          <a:xfrm>
            <a:off x="4126136" y="4078233"/>
            <a:ext cx="4838352" cy="430887"/>
          </a:xfrm>
          <a:prstGeom prst="rect">
            <a:avLst/>
          </a:prstGeom>
          <a:noFill/>
        </p:spPr>
        <p:txBody>
          <a:bodyPr wrap="square" rtlCol="0">
            <a:spAutoFit/>
          </a:bodyPr>
          <a:lstStyle/>
          <a:p>
            <a:r>
              <a:rPr kumimoji="1" lang="en-US" altLang="ja-JP"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正確な温度測定のためには設置現場での温度補正が必要です</a:t>
            </a:r>
            <a:endParaRPr kumimoji="1" lang="en-US" altLang="ja-JP"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設定は</a:t>
            </a:r>
            <a:r>
              <a:rPr lang="en-US" altLang="ja-JP" sz="1100" dirty="0" err="1">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WindowsPC</a:t>
            </a:r>
            <a:r>
              <a:rPr lang="ja-JP" altLang="en-US"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に</a:t>
            </a:r>
            <a:r>
              <a:rPr lang="en-US" altLang="ja-JP"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LAN</a:t>
            </a:r>
            <a:r>
              <a:rPr lang="ja-JP" altLang="en-US"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ケーブルでダイレクトに接続して行います</a:t>
            </a:r>
          </a:p>
        </p:txBody>
      </p:sp>
      <p:grpSp>
        <p:nvGrpSpPr>
          <p:cNvPr id="18" name="グループ化 17"/>
          <p:cNvGrpSpPr/>
          <p:nvPr/>
        </p:nvGrpSpPr>
        <p:grpSpPr>
          <a:xfrm>
            <a:off x="3012259" y="4596638"/>
            <a:ext cx="2258323" cy="1161407"/>
            <a:chOff x="3226814" y="4252019"/>
            <a:chExt cx="2258323" cy="1161407"/>
          </a:xfrm>
        </p:grpSpPr>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0032" y="4342081"/>
              <a:ext cx="452768" cy="737064"/>
            </a:xfrm>
            <a:prstGeom prst="rect">
              <a:avLst/>
            </a:prstGeom>
          </p:spPr>
        </p:pic>
        <p:pic>
          <p:nvPicPr>
            <p:cNvPr id="10" name="図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93797" y="4252019"/>
              <a:ext cx="962179" cy="836862"/>
            </a:xfrm>
            <a:prstGeom prst="rect">
              <a:avLst/>
            </a:prstGeom>
          </p:spPr>
        </p:pic>
        <p:cxnSp>
          <p:nvCxnSpPr>
            <p:cNvPr id="9" name="直線コネクタ 8"/>
            <p:cNvCxnSpPr/>
            <p:nvPr/>
          </p:nvCxnSpPr>
          <p:spPr>
            <a:xfrm>
              <a:off x="4222320" y="4869160"/>
              <a:ext cx="637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226814" y="5136427"/>
              <a:ext cx="2258323" cy="276999"/>
            </a:xfrm>
            <a:prstGeom prst="rect">
              <a:avLst/>
            </a:prstGeom>
            <a:solidFill>
              <a:srgbClr val="CCFFFF"/>
            </a:solidFill>
            <a:ln>
              <a:solidFill>
                <a:srgbClr val="0000FF"/>
              </a:solidFill>
            </a:ln>
          </p:spPr>
          <p:txBody>
            <a:bodyPr wrap="square" rtlCol="0">
              <a:spAutoFit/>
            </a:bodyPr>
            <a:lstStyle/>
            <a:p>
              <a:pPr algn="ct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PC</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に接続、専用ツールで設定</a:t>
              </a:r>
            </a:p>
          </p:txBody>
        </p:sp>
        <p:sp>
          <p:nvSpPr>
            <p:cNvPr id="14" name="テキスト ボックス 13"/>
            <p:cNvSpPr txBox="1"/>
            <p:nvPr/>
          </p:nvSpPr>
          <p:spPr>
            <a:xfrm>
              <a:off x="4150312" y="4616218"/>
              <a:ext cx="936104" cy="215444"/>
            </a:xfrm>
            <a:prstGeom prst="rect">
              <a:avLst/>
            </a:prstGeom>
            <a:noFill/>
          </p:spPr>
          <p:txBody>
            <a:bodyPr wrap="square" rtlCol="0">
              <a:spAutoFit/>
            </a:bodyPr>
            <a:lstStyle/>
            <a:p>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LAN</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ケーブル</a:t>
              </a:r>
            </a:p>
          </p:txBody>
        </p:sp>
      </p:grpSp>
      <p:sp>
        <p:nvSpPr>
          <p:cNvPr id="17" name="テキスト ボックス 16"/>
          <p:cNvSpPr txBox="1"/>
          <p:nvPr/>
        </p:nvSpPr>
        <p:spPr>
          <a:xfrm>
            <a:off x="2626363" y="5797699"/>
            <a:ext cx="3300928" cy="1015663"/>
          </a:xfrm>
          <a:prstGeom prst="rect">
            <a:avLst/>
          </a:prstGeom>
          <a:solidFill>
            <a:srgbClr val="FFFF99"/>
          </a:solidFill>
        </p:spPr>
        <p:txBody>
          <a:bodyPr wrap="square" rtlCol="0">
            <a:spAutoFit/>
          </a:bodyPr>
          <a:lstStyle/>
          <a:p>
            <a:r>
              <a:rPr kumimoji="1"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測定温度は設置場所の環境に影響を受けます。実際に使用する場所で</a:t>
            </a:r>
            <a:r>
              <a:rPr kumimoji="1" lang="en-US" altLang="ja-JP"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AM520RT</a:t>
            </a:r>
            <a:r>
              <a:rPr kumimoji="1" lang="ja-JP" altLang="en-US" sz="1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と体温計のそれぞれで測定した値の差分を補正値として入力することにより、より正確な温度を測定することができます。</a:t>
            </a:r>
          </a:p>
        </p:txBody>
      </p:sp>
      <p:sp>
        <p:nvSpPr>
          <p:cNvPr id="22" name="右矢印 21"/>
          <p:cNvSpPr/>
          <p:nvPr/>
        </p:nvSpPr>
        <p:spPr>
          <a:xfrm>
            <a:off x="5981624" y="4958095"/>
            <a:ext cx="360040" cy="74248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7773" y="5057406"/>
            <a:ext cx="452768" cy="737064"/>
          </a:xfrm>
          <a:prstGeom prst="rect">
            <a:avLst/>
          </a:prstGeom>
        </p:spPr>
      </p:pic>
      <p:sp>
        <p:nvSpPr>
          <p:cNvPr id="16" name="テキスト ボックス 15"/>
          <p:cNvSpPr txBox="1"/>
          <p:nvPr/>
        </p:nvSpPr>
        <p:spPr>
          <a:xfrm>
            <a:off x="7210221" y="5851752"/>
            <a:ext cx="1466235" cy="276999"/>
          </a:xfrm>
          <a:prstGeom prst="rect">
            <a:avLst/>
          </a:prstGeom>
          <a:solidFill>
            <a:srgbClr val="CCFFFF"/>
          </a:solidFill>
          <a:ln>
            <a:solidFill>
              <a:srgbClr val="0000FF"/>
            </a:solidFill>
          </a:ln>
        </p:spPr>
        <p:txBody>
          <a:bodyPr wrap="square" rtlCol="0">
            <a:spAutoFit/>
          </a:bodyPr>
          <a:lstStyle/>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測定開始</a:t>
            </a:r>
          </a:p>
        </p:txBody>
      </p:sp>
      <p:sp>
        <p:nvSpPr>
          <p:cNvPr id="19" name="円形吹き出し 18"/>
          <p:cNvSpPr/>
          <p:nvPr/>
        </p:nvSpPr>
        <p:spPr>
          <a:xfrm>
            <a:off x="6450122" y="4660839"/>
            <a:ext cx="1081746" cy="344935"/>
          </a:xfrm>
          <a:prstGeom prst="wedgeEllipseCallout">
            <a:avLst>
              <a:gd name="adj1" fmla="val 28027"/>
              <a:gd name="adj2" fmla="val 66050"/>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正常です</a:t>
            </a:r>
          </a:p>
        </p:txBody>
      </p:sp>
      <p:sp>
        <p:nvSpPr>
          <p:cNvPr id="21" name="テキスト ボックス 20"/>
          <p:cNvSpPr txBox="1"/>
          <p:nvPr/>
        </p:nvSpPr>
        <p:spPr>
          <a:xfrm>
            <a:off x="6804248" y="6207695"/>
            <a:ext cx="2272000" cy="461665"/>
          </a:xfrm>
          <a:prstGeom prst="rect">
            <a:avLst/>
          </a:prstGeom>
          <a:solidFill>
            <a:srgbClr val="FFFF99"/>
          </a:solid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設定後はスタンドアローンで動作します。</a:t>
            </a:r>
          </a:p>
        </p:txBody>
      </p:sp>
      <p:sp>
        <p:nvSpPr>
          <p:cNvPr id="23" name="円形吹き出し 22"/>
          <p:cNvSpPr/>
          <p:nvPr/>
        </p:nvSpPr>
        <p:spPr>
          <a:xfrm>
            <a:off x="7527793" y="4514808"/>
            <a:ext cx="1246315" cy="344935"/>
          </a:xfrm>
          <a:prstGeom prst="wedgeEllipseCallout">
            <a:avLst>
              <a:gd name="adj1" fmla="val -29853"/>
              <a:gd name="adj2" fmla="val 10434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latin typeface="メイリオ" panose="020B0604030504040204" pitchFamily="50" charset="-128"/>
                <a:ea typeface="メイリオ" panose="020B0604030504040204" pitchFamily="50" charset="-128"/>
                <a:cs typeface="メイリオ" panose="020B0604030504040204" pitchFamily="50" charset="-128"/>
              </a:rPr>
              <a:t>マスクをお付けください</a:t>
            </a:r>
          </a:p>
        </p:txBody>
      </p:sp>
      <p:pic>
        <p:nvPicPr>
          <p:cNvPr id="12" name="図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73940" y="4897267"/>
            <a:ext cx="645583" cy="860778"/>
          </a:xfrm>
          <a:prstGeom prst="rect">
            <a:avLst/>
          </a:prstGeom>
        </p:spPr>
      </p:pic>
    </p:spTree>
    <p:extLst>
      <p:ext uri="{BB962C8B-B14F-4D97-AF65-F5344CB8AC3E}">
        <p14:creationId xmlns:p14="http://schemas.microsoft.com/office/powerpoint/2010/main" val="1904724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3"/>
          <p:cNvSpPr/>
          <p:nvPr/>
        </p:nvSpPr>
        <p:spPr bwMode="auto">
          <a:xfrm>
            <a:off x="107504" y="353164"/>
            <a:ext cx="8067834" cy="822797"/>
          </a:xfrm>
          <a:prstGeom prst="rect">
            <a:avLst/>
          </a:prstGeom>
          <a:no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eaLnBrk="0" hangingPunct="0"/>
            <a:r>
              <a:rPr kumimoji="0" lang="ja-JP" altLang="en-US" sz="3323"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顔認証</a:t>
            </a:r>
            <a:endParaRPr kumimoji="0" lang="en-US" altLang="zh-TW" sz="2400" b="1" dirty="0">
              <a:solidFill>
                <a:srgbClr val="EA8C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テキスト ボックス 3"/>
          <p:cNvSpPr txBox="1"/>
          <p:nvPr/>
        </p:nvSpPr>
        <p:spPr>
          <a:xfrm>
            <a:off x="179512" y="1051873"/>
            <a:ext cx="8856984" cy="3247043"/>
          </a:xfrm>
          <a:prstGeom prst="rect">
            <a:avLst/>
          </a:prstGeom>
          <a:solidFill>
            <a:srgbClr val="FFFFCC"/>
          </a:solidFill>
        </p:spPr>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表面温度測定・マスク着用検知と同時に顔認証</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個人特定検知</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を実施可能</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最大</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万人の顔データベースを本体登録により認証（登録はファイルインポートでも可能）</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認証結果を大音量スピーカーから音声でしっかりと通知</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顔認識率</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98%</a:t>
            </a:r>
            <a:r>
              <a:rPr lang="ja-JP" altLang="en-US" sz="1600" dirty="0" err="1">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検知速度</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0.3</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秒の高精度認証、めがね・マスク着用</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も</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OK</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スタンドアローンで顔認証可能</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　認証時の時間、測定温度等のデータを</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保存、リアルタイムや</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EXCEL</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ファイルでのバッチ</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　　出力可能（</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PC</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接続）</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顔・体温のデータ</a:t>
            </a:r>
            <a:r>
              <a:rPr kumimoji="1" lang="ja-JP" altLang="en-US" sz="1600">
                <a:latin typeface="メイリオ" panose="020B0604030504040204" pitchFamily="50" charset="-128"/>
                <a:ea typeface="メイリオ" panose="020B0604030504040204" pitchFamily="50" charset="-128"/>
                <a:cs typeface="メイリオ" panose="020B0604030504040204" pitchFamily="50" charset="-128"/>
              </a:rPr>
              <a:t>保存やレポート</a:t>
            </a:r>
            <a:r>
              <a:rPr kumimoji="1" lang="en-US" altLang="ja-JP" sz="160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自動ゲートや自動ドア、電子錠、アラーム等と連携可能</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　設定</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登録ツール標準付属、顔認証の有無</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メッセージ選択</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顔データベース登録</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現場でユーザーが</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設定・</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登録可能（</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接続）</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4344119"/>
            <a:ext cx="1962813" cy="2397249"/>
          </a:xfrm>
          <a:prstGeom prst="rect">
            <a:avLst/>
          </a:prstGeom>
          <a:ln>
            <a:solidFill>
              <a:schemeClr val="tx1"/>
            </a:solidFill>
          </a:ln>
        </p:spPr>
      </p:pic>
      <p:sp>
        <p:nvSpPr>
          <p:cNvPr id="6" name="テキスト ボックス 5"/>
          <p:cNvSpPr txBox="1"/>
          <p:nvPr/>
        </p:nvSpPr>
        <p:spPr>
          <a:xfrm>
            <a:off x="4842270" y="3957989"/>
            <a:ext cx="4289322" cy="276999"/>
          </a:xfrm>
          <a:prstGeom prst="rect">
            <a:avLst/>
          </a:prstGeom>
          <a:noFill/>
        </p:spPr>
        <p:txBody>
          <a:bodyPr wrap="square" rtlCol="0">
            <a:spAutoFit/>
          </a:bodyPr>
          <a:lstStyle/>
          <a:p>
            <a:r>
              <a:rPr kumimoji="1" lang="en-US" altLang="ja-JP" sz="1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マスク着用時は鼻筋以上が見えている必要があります　</a:t>
            </a:r>
            <a:endParaRPr kumimoji="1" lang="ja-JP" altLang="en-US" sz="1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2403" y="4474365"/>
            <a:ext cx="452768" cy="737064"/>
          </a:xfrm>
          <a:prstGeom prst="rect">
            <a:avLst/>
          </a:prstGeom>
        </p:spPr>
      </p:pic>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56434" y="5222621"/>
            <a:ext cx="743719" cy="948100"/>
          </a:xfrm>
          <a:prstGeom prst="rect">
            <a:avLst/>
          </a:prstGeom>
        </p:spPr>
      </p:pic>
      <p:pic>
        <p:nvPicPr>
          <p:cNvPr id="12" name="図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01910" y="4448059"/>
            <a:ext cx="452768" cy="737064"/>
          </a:xfrm>
          <a:prstGeom prst="rect">
            <a:avLst/>
          </a:prstGeom>
        </p:spPr>
      </p:pic>
      <p:pic>
        <p:nvPicPr>
          <p:cNvPr id="13" name="図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35675" y="4357997"/>
            <a:ext cx="962179" cy="836862"/>
          </a:xfrm>
          <a:prstGeom prst="rect">
            <a:avLst/>
          </a:prstGeom>
        </p:spPr>
      </p:pic>
      <p:cxnSp>
        <p:nvCxnSpPr>
          <p:cNvPr id="14" name="直線コネクタ 13"/>
          <p:cNvCxnSpPr/>
          <p:nvPr/>
        </p:nvCxnSpPr>
        <p:spPr>
          <a:xfrm>
            <a:off x="3764198" y="4975138"/>
            <a:ext cx="637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768692" y="6279703"/>
            <a:ext cx="2811420" cy="461665"/>
          </a:xfrm>
          <a:prstGeom prst="rect">
            <a:avLst/>
          </a:prstGeom>
          <a:solidFill>
            <a:srgbClr val="CCFFFF"/>
          </a:solidFill>
          <a:ln>
            <a:solidFill>
              <a:srgbClr val="0000FF"/>
            </a:solidFill>
          </a:ln>
        </p:spPr>
        <p:txBody>
          <a:bodyPr wrap="square" rtlCol="0">
            <a:spAutoFit/>
          </a:bodyPr>
          <a:lstStyle/>
          <a:p>
            <a:pPr algn="ct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PC</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に接続、専用ツールで設定</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認証用顔画像もその場で撮影して登録</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3692190" y="4722196"/>
            <a:ext cx="936104" cy="215444"/>
          </a:xfrm>
          <a:prstGeom prst="rect">
            <a:avLst/>
          </a:prstGeom>
          <a:noFill/>
        </p:spPr>
        <p:txBody>
          <a:bodyPr wrap="square" rtlCol="0">
            <a:spAutoFit/>
          </a:bodyPr>
          <a:lstStyle/>
          <a:p>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LAN</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ケーブル</a:t>
            </a:r>
          </a:p>
        </p:txBody>
      </p:sp>
      <p:pic>
        <p:nvPicPr>
          <p:cNvPr id="17" name="図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6927" y="5231409"/>
            <a:ext cx="743719" cy="948100"/>
          </a:xfrm>
          <a:prstGeom prst="rect">
            <a:avLst/>
          </a:prstGeom>
        </p:spPr>
      </p:pic>
      <p:sp>
        <p:nvSpPr>
          <p:cNvPr id="18" name="円形吹き出し 17"/>
          <p:cNvSpPr/>
          <p:nvPr/>
        </p:nvSpPr>
        <p:spPr>
          <a:xfrm>
            <a:off x="7340645" y="4497962"/>
            <a:ext cx="1335811" cy="439678"/>
          </a:xfrm>
          <a:prstGeom prst="wedgeEllipseCallout">
            <a:avLst>
              <a:gd name="adj1" fmla="val -62138"/>
              <a:gd name="adj2" fmla="val 36595"/>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お通り</a:t>
            </a:r>
            <a:endParaRPr kumimoji="1"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ください</a:t>
            </a:r>
          </a:p>
        </p:txBody>
      </p:sp>
      <p:sp>
        <p:nvSpPr>
          <p:cNvPr id="19" name="円形吹き出し 18"/>
          <p:cNvSpPr/>
          <p:nvPr/>
        </p:nvSpPr>
        <p:spPr>
          <a:xfrm>
            <a:off x="7353678" y="4975138"/>
            <a:ext cx="1322778" cy="470086"/>
          </a:xfrm>
          <a:prstGeom prst="wedgeEllipseCallout">
            <a:avLst>
              <a:gd name="adj1" fmla="val -60016"/>
              <a:gd name="adj2" fmla="val -4882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登録が</a:t>
            </a:r>
            <a:endParaRPr kumimoji="1"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ありません</a:t>
            </a:r>
          </a:p>
        </p:txBody>
      </p:sp>
      <p:sp>
        <p:nvSpPr>
          <p:cNvPr id="20" name="テキスト ボックス 19"/>
          <p:cNvSpPr txBox="1"/>
          <p:nvPr/>
        </p:nvSpPr>
        <p:spPr>
          <a:xfrm>
            <a:off x="6134562" y="6279702"/>
            <a:ext cx="2016224" cy="461665"/>
          </a:xfrm>
          <a:prstGeom prst="rect">
            <a:avLst/>
          </a:prstGeom>
          <a:solidFill>
            <a:srgbClr val="CCFFFF"/>
          </a:solidFill>
          <a:ln>
            <a:solidFill>
              <a:srgbClr val="0000FF"/>
            </a:solidFill>
          </a:ln>
        </p:spPr>
        <p:txBody>
          <a:bodyPr wrap="square" rtlCol="0">
            <a:spAutoFit/>
          </a:bodyPr>
          <a:lstStyle/>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ネットワーク接続不要</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端末単体で顔認証</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右矢印 20"/>
          <p:cNvSpPr/>
          <p:nvPr/>
        </p:nvSpPr>
        <p:spPr>
          <a:xfrm>
            <a:off x="5636855" y="4956641"/>
            <a:ext cx="360040" cy="74248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3180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8866" y="5449444"/>
            <a:ext cx="720080" cy="1201634"/>
          </a:xfrm>
          <a:prstGeom prst="rect">
            <a:avLst/>
          </a:prstGeom>
        </p:spPr>
      </p:pic>
      <p:sp>
        <p:nvSpPr>
          <p:cNvPr id="4" name="矩形 3"/>
          <p:cNvSpPr/>
          <p:nvPr/>
        </p:nvSpPr>
        <p:spPr bwMode="auto">
          <a:xfrm>
            <a:off x="107504" y="353164"/>
            <a:ext cx="8067834" cy="822797"/>
          </a:xfrm>
          <a:prstGeom prst="rect">
            <a:avLst/>
          </a:prstGeom>
          <a:no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eaLnBrk="0" hangingPunct="0"/>
            <a:r>
              <a:rPr kumimoji="0" lang="ja-JP" altLang="en-US" sz="3323"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どこでも簡単に設置</a:t>
            </a:r>
            <a:endParaRPr kumimoji="0" lang="en-US" altLang="zh-TW" sz="2400" b="1" dirty="0">
              <a:solidFill>
                <a:srgbClr val="EA8C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026" y="3974747"/>
            <a:ext cx="3171135" cy="1483617"/>
          </a:xfrm>
          <a:prstGeom prst="rect">
            <a:avLst/>
          </a:prstGeom>
          <a:noFill/>
          <a:ln w="9525">
            <a:solidFill>
              <a:schemeClr val="tx1"/>
            </a:solidFill>
            <a:miter lim="800000"/>
            <a:headEnd/>
            <a:tailEnd/>
          </a:ln>
        </p:spPr>
      </p:pic>
      <p:sp>
        <p:nvSpPr>
          <p:cNvPr id="5" name="テキスト ボックス 4"/>
          <p:cNvSpPr txBox="1"/>
          <p:nvPr/>
        </p:nvSpPr>
        <p:spPr>
          <a:xfrm>
            <a:off x="323528" y="1223923"/>
            <a:ext cx="8583404" cy="1954381"/>
          </a:xfrm>
          <a:prstGeom prst="rect">
            <a:avLst/>
          </a:prstGeom>
          <a:solidFill>
            <a:srgbClr val="FFFFCC"/>
          </a:solidFill>
        </p:spPr>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タブレットに各種センサーを内蔵、スタンドアローン</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で動作可能</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ネットワーク工事不要、電源があればすぐにセルフ測温をスタート</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光センサーと</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LED</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照明により、暗い場所でも認識が可能</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　防塵防滴：</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IP65</a:t>
            </a: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600" dirty="0" err="1">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動作温度：</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60</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℃、野外での動作も可能</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環境に合わせて温度補正を現場で実施可能、どの現場でも精度の高い測温が可能</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※3</a:t>
            </a:r>
            <a:endPar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付属品</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VESA</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変換ブラケットで市販の</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VESA</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規格</a:t>
            </a: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対応スタンド等に</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取付</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設置可能</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496" y="3888432"/>
            <a:ext cx="1709087" cy="2780928"/>
          </a:xfrm>
          <a:prstGeom prst="rect">
            <a:avLst/>
          </a:prstGeom>
        </p:spPr>
      </p:pic>
      <p:sp>
        <p:nvSpPr>
          <p:cNvPr id="7" name="角丸四角形 6"/>
          <p:cNvSpPr/>
          <p:nvPr/>
        </p:nvSpPr>
        <p:spPr>
          <a:xfrm>
            <a:off x="35496" y="3905904"/>
            <a:ext cx="1709087" cy="371416"/>
          </a:xfrm>
          <a:prstGeom prst="roundRect">
            <a:avLst>
              <a:gd name="adj" fmla="val 860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1856172" y="3937652"/>
            <a:ext cx="360040" cy="341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627784" y="3153543"/>
            <a:ext cx="6480720" cy="769441"/>
          </a:xfrm>
          <a:prstGeom prst="rect">
            <a:avLst/>
          </a:prstGeom>
          <a:noFill/>
        </p:spPr>
        <p:txBody>
          <a:bodyPr wrap="square" rtlCol="0">
            <a:spAutoFit/>
          </a:bodyPr>
          <a:lstStyle/>
          <a:p>
            <a:r>
              <a:rPr kumimoji="1" lang="en-US" altLang="ja-JP"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AC</a:t>
            </a:r>
            <a:r>
              <a:rPr kumimoji="1" lang="ja-JP" altLang="en-US"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電源使用、また設定時</a:t>
            </a:r>
            <a:r>
              <a:rPr kumimoji="1" lang="en-US" altLang="ja-JP"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データ記録時には</a:t>
            </a:r>
            <a:r>
              <a:rPr kumimoji="1" lang="en-US" altLang="ja-JP"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PC</a:t>
            </a:r>
            <a:r>
              <a:rPr kumimoji="1" lang="ja-JP" altLang="en-US"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と接続して使用</a:t>
            </a:r>
            <a:endParaRPr kumimoji="1" lang="en-US" altLang="ja-JP"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ケーブルの接合部、</a:t>
            </a:r>
            <a:r>
              <a:rPr lang="en-US" altLang="ja-JP"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AC</a:t>
            </a:r>
            <a:r>
              <a:rPr lang="ja-JP" altLang="en-US"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アダプタは除く</a:t>
            </a:r>
            <a:endParaRPr lang="en-US" altLang="ja-JP"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同一現場内でも時間や状況により環境の変化がある場所では誤差が大きくなる場合があります</a:t>
            </a:r>
            <a:endParaRPr kumimoji="1" lang="en-US" altLang="ja-JP"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VESA</a:t>
            </a:r>
            <a:r>
              <a:rPr kumimoji="1" lang="ja-JP" altLang="en-US"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規格：ディスプレイやモニタ等の取付用ネジ穴の国際標準規格</a:t>
            </a:r>
          </a:p>
        </p:txBody>
      </p:sp>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67026" y="5731297"/>
            <a:ext cx="1013569" cy="670816"/>
          </a:xfrm>
          <a:prstGeom prst="rect">
            <a:avLst/>
          </a:prstGeom>
        </p:spPr>
      </p:pic>
      <p:pic>
        <p:nvPicPr>
          <p:cNvPr id="10" name="図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82614" y="3974748"/>
            <a:ext cx="1193938" cy="1951184"/>
          </a:xfrm>
          <a:prstGeom prst="rect">
            <a:avLst/>
          </a:prstGeom>
        </p:spPr>
      </p:pic>
      <p:pic>
        <p:nvPicPr>
          <p:cNvPr id="11" name="図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72479" y="3974747"/>
            <a:ext cx="1761829" cy="1951185"/>
          </a:xfrm>
          <a:prstGeom prst="rect">
            <a:avLst/>
          </a:prstGeom>
        </p:spPr>
      </p:pic>
      <p:sp>
        <p:nvSpPr>
          <p:cNvPr id="13" name="テキスト ボックス 12"/>
          <p:cNvSpPr txBox="1"/>
          <p:nvPr/>
        </p:nvSpPr>
        <p:spPr>
          <a:xfrm>
            <a:off x="2153317" y="6427113"/>
            <a:ext cx="1526554" cy="430887"/>
          </a:xfrm>
          <a:prstGeom prst="rect">
            <a:avLst/>
          </a:prstGeom>
          <a:noFill/>
        </p:spPr>
        <p:txBody>
          <a:bodyPr wrap="square" rtlCol="0">
            <a:spAutoFit/>
          </a:bodyPr>
          <a:lstStyle/>
          <a:p>
            <a:pPr algn="ctr"/>
            <a:r>
              <a:rPr kumimoji="1" lang="en-US" altLang="ja-JP"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VESA</a:t>
            </a:r>
            <a:r>
              <a:rPr kumimoji="1" lang="ja-JP" altLang="en-US"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変換ブラケット（</a:t>
            </a:r>
            <a:r>
              <a:rPr lang="ja-JP" altLang="en-US"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本体に標準付属</a:t>
            </a:r>
            <a:r>
              <a:rPr kumimoji="1" lang="ja-JP" altLang="en-US"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4" name="テキスト ボックス 13"/>
          <p:cNvSpPr txBox="1"/>
          <p:nvPr/>
        </p:nvSpPr>
        <p:spPr>
          <a:xfrm>
            <a:off x="4153951" y="6575486"/>
            <a:ext cx="1232868" cy="261610"/>
          </a:xfrm>
          <a:prstGeom prst="rect">
            <a:avLst/>
          </a:prstGeom>
          <a:noFill/>
        </p:spPr>
        <p:txBody>
          <a:bodyPr wrap="square" rtlCol="0">
            <a:spAutoFit/>
          </a:bodyPr>
          <a:lstStyle/>
          <a:p>
            <a:r>
              <a:rPr kumimoji="1" lang="ja-JP" altLang="en-US"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スタンド取付例</a:t>
            </a:r>
          </a:p>
        </p:txBody>
      </p:sp>
      <p:sp>
        <p:nvSpPr>
          <p:cNvPr id="15" name="テキスト ボックス 14"/>
          <p:cNvSpPr txBox="1"/>
          <p:nvPr/>
        </p:nvSpPr>
        <p:spPr>
          <a:xfrm>
            <a:off x="7258939" y="6066705"/>
            <a:ext cx="1647993" cy="430887"/>
          </a:xfrm>
          <a:prstGeom prst="rect">
            <a:avLst/>
          </a:prstGeom>
          <a:noFill/>
        </p:spPr>
        <p:txBody>
          <a:bodyPr wrap="square" rtlCol="0">
            <a:spAutoFit/>
          </a:bodyPr>
          <a:lstStyle/>
          <a:p>
            <a:r>
              <a:rPr kumimoji="1" lang="ja-JP" altLang="en-US"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守衛所等の雨風が当たる場所でも設置可能</a:t>
            </a:r>
          </a:p>
        </p:txBody>
      </p:sp>
      <p:sp>
        <p:nvSpPr>
          <p:cNvPr id="16" name="テキスト ボックス 15"/>
          <p:cNvSpPr txBox="1"/>
          <p:nvPr/>
        </p:nvSpPr>
        <p:spPr>
          <a:xfrm>
            <a:off x="5609582" y="6066705"/>
            <a:ext cx="1465038" cy="600164"/>
          </a:xfrm>
          <a:prstGeom prst="rect">
            <a:avLst/>
          </a:prstGeom>
          <a:noFill/>
        </p:spPr>
        <p:txBody>
          <a:bodyPr wrap="square" rtlCol="0">
            <a:spAutoFit/>
          </a:bodyPr>
          <a:lstStyle/>
          <a:p>
            <a:r>
              <a:rPr kumimoji="1" lang="ja-JP" altLang="en-US"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ディスプレイ用の</a:t>
            </a:r>
            <a:r>
              <a:rPr kumimoji="1" lang="en-US" altLang="ja-JP"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VESA</a:t>
            </a:r>
            <a:r>
              <a:rPr kumimoji="1" lang="ja-JP" altLang="en-US"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対応ポールや三脚で設置可能</a:t>
            </a:r>
          </a:p>
        </p:txBody>
      </p:sp>
    </p:spTree>
    <p:extLst>
      <p:ext uri="{BB962C8B-B14F-4D97-AF65-F5344CB8AC3E}">
        <p14:creationId xmlns:p14="http://schemas.microsoft.com/office/powerpoint/2010/main" val="413311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p:nvPr/>
        </p:nvSpPr>
        <p:spPr bwMode="auto">
          <a:xfrm>
            <a:off x="107504" y="353164"/>
            <a:ext cx="8067834" cy="822797"/>
          </a:xfrm>
          <a:prstGeom prst="rect">
            <a:avLst/>
          </a:prstGeom>
          <a:no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eaLnBrk="0" hangingPunct="0"/>
            <a:r>
              <a:rPr kumimoji="0" lang="ja-JP" altLang="en-US" sz="3323"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便利な機能</a:t>
            </a:r>
            <a:endParaRPr kumimoji="0" lang="en-US" altLang="zh-TW" sz="2400" b="1" dirty="0">
              <a:solidFill>
                <a:srgbClr val="EA8C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65047" y="3836786"/>
            <a:ext cx="1383417" cy="1216546"/>
          </a:xfrm>
          <a:prstGeom prst="rect">
            <a:avLst/>
          </a:prstGeom>
        </p:spPr>
      </p:pic>
      <p:sp>
        <p:nvSpPr>
          <p:cNvPr id="4" name="テキスト ボックス 3"/>
          <p:cNvSpPr txBox="1"/>
          <p:nvPr/>
        </p:nvSpPr>
        <p:spPr>
          <a:xfrm>
            <a:off x="251520" y="1080210"/>
            <a:ext cx="8784976" cy="2277547"/>
          </a:xfrm>
          <a:prstGeom prst="rect">
            <a:avLst/>
          </a:prstGeom>
          <a:solidFill>
            <a:srgbClr val="FFFFCC"/>
          </a:solidFill>
        </p:spPr>
        <p:txBody>
          <a:bodyPr wrap="square" rtlCol="0">
            <a:spAutoFit/>
          </a:bodyPr>
          <a:lstStyle/>
          <a:p>
            <a:pPr>
              <a:spcBef>
                <a:spcPts val="600"/>
              </a:spcBef>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err="1">
                <a:latin typeface="メイリオ" panose="020B0604030504040204" pitchFamily="50" charset="-128"/>
                <a:ea typeface="メイリオ" panose="020B0604030504040204" pitchFamily="50" charset="-128"/>
                <a:cs typeface="メイリオ" panose="020B0604030504040204" pitchFamily="50" charset="-128"/>
              </a:rPr>
              <a:t>Wiegand</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出力 </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I/F</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により、自動ドアやゲート、ランプ、ブザー装置等との連携が可能</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アラーム出力端子により、警告時に外部アラーム連動が可能</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　顔認識、</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表面</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温度測定／マスク</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検知</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の各機能か</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ら必要な機能だけを選択して使用可能</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　顔データベース情報は画像データを含めて外部データをインポートして登録可能</a:t>
            </a:r>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※1</a:t>
            </a:r>
          </a:p>
          <a:p>
            <a:pPr>
              <a:spcBef>
                <a:spcPts val="600"/>
              </a:spcBef>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「個人</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ID</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」「名前」「計測日時」「表面温度」「マスク着用」の計測データを</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EXCEL</a:t>
            </a:r>
          </a:p>
          <a:p>
            <a:pPr>
              <a:spcBef>
                <a:spcPts val="600"/>
              </a:spcBef>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ファイル等で</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に出力して勤怠管理に使用が可能、顔画像付きの非登録者一覧も出力可能</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台の</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PC</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に最大</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台まで</a:t>
            </a:r>
            <a:r>
              <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rPr>
              <a:t>HUB</a:t>
            </a:r>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で同時接続して認証・計測データを出力可能</a:t>
            </a:r>
            <a:endParaRPr kumimoji="1"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图片 5" descr="C:\Users\admin\Desktop\绘图1.bmp"/>
          <p:cNvPicPr>
            <a:picLocks noChangeAspect="1"/>
          </p:cNvPicPr>
          <p:nvPr/>
        </p:nvPicPr>
        <p:blipFill>
          <a:blip r:embed="rId3" cstate="email">
            <a:extLst>
              <a:ext uri="{28A0092B-C50C-407E-A947-70E740481C1C}">
                <a14:useLocalDpi xmlns:a14="http://schemas.microsoft.com/office/drawing/2010/main"/>
              </a:ext>
            </a:extLst>
          </a:blip>
          <a:srcRect b="-20"/>
          <a:stretch>
            <a:fillRect/>
          </a:stretch>
        </p:blipFill>
        <p:spPr bwMode="auto">
          <a:xfrm>
            <a:off x="60907" y="3420981"/>
            <a:ext cx="2329164" cy="1944216"/>
          </a:xfrm>
          <a:prstGeom prst="rect">
            <a:avLst/>
          </a:prstGeom>
          <a:noFill/>
          <a:ln w="9525">
            <a:noFill/>
            <a:miter lim="800000"/>
            <a:headEnd/>
            <a:tailEnd/>
          </a:ln>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6403" y="3655848"/>
            <a:ext cx="1586618" cy="1409489"/>
          </a:xfrm>
          <a:prstGeom prst="rect">
            <a:avLst/>
          </a:prstGeom>
        </p:spPr>
      </p:pic>
      <p:sp>
        <p:nvSpPr>
          <p:cNvPr id="7" name="テキスト ボックス 6"/>
          <p:cNvSpPr txBox="1"/>
          <p:nvPr/>
        </p:nvSpPr>
        <p:spPr>
          <a:xfrm>
            <a:off x="2890019" y="3364645"/>
            <a:ext cx="6089069" cy="276999"/>
          </a:xfrm>
          <a:prstGeom prst="rect">
            <a:avLst/>
          </a:prstGeom>
          <a:noFill/>
        </p:spPr>
        <p:txBody>
          <a:bodyPr wrap="square" rtlCol="0">
            <a:spAutoFit/>
          </a:bodyPr>
          <a:lstStyle/>
          <a:p>
            <a:r>
              <a:rPr kumimoji="1" lang="en-US" altLang="ja-JP" sz="1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画像データの条件：画素数</a:t>
            </a:r>
            <a:r>
              <a:rPr kumimoji="1" lang="en-US" altLang="ja-JP" sz="1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1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ピクセル、サイズ</a:t>
            </a:r>
            <a:r>
              <a:rPr kumimoji="1" lang="en-US" altLang="ja-JP" sz="1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500Kbyte</a:t>
            </a:r>
            <a:r>
              <a:rPr kumimoji="1" lang="ja-JP" altLang="en-US" sz="1200" dirty="0" err="1">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フォーマット</a:t>
            </a:r>
            <a:r>
              <a:rPr kumimoji="1" lang="en-US" altLang="ja-JP" sz="1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JPEG</a:t>
            </a:r>
            <a:r>
              <a:rPr lang="ja-JP" altLang="en-US" sz="1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2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43405" y="5423324"/>
            <a:ext cx="4119615" cy="1384995"/>
          </a:xfrm>
          <a:prstGeom prst="rect">
            <a:avLst/>
          </a:prstGeom>
          <a:solidFill>
            <a:srgbClr val="FFFF99"/>
          </a:solidFill>
        </p:spPr>
        <p:txBody>
          <a:bodyPr wrap="square" rtlCol="0">
            <a:spAutoFit/>
          </a:bodyPr>
          <a:lstStyle/>
          <a:p>
            <a:r>
              <a:rPr kumimoji="1" lang="ja-JP" altLang="en-US" sz="10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①</a:t>
            </a:r>
            <a:r>
              <a:rPr kumimoji="1" lang="ja-JP" altLang="en-US" sz="105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電源ケーブル端子   ：専用</a:t>
            </a:r>
            <a:r>
              <a:rPr kumimoji="1" lang="en-US" altLang="ja-JP" sz="105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AC</a:t>
            </a:r>
            <a:r>
              <a:rPr kumimoji="1" lang="ja-JP" altLang="en-US" sz="105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アダプタ接続</a:t>
            </a:r>
            <a:endParaRPr kumimoji="1" lang="en-US" altLang="ja-JP" sz="105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②</a:t>
            </a:r>
            <a:r>
              <a:rPr lang="en-US" altLang="ja-JP" sz="105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105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接続ケーブル端子：</a:t>
            </a:r>
            <a:r>
              <a:rPr lang="en-US" altLang="ja-JP" sz="105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RJ45LAN</a:t>
            </a:r>
            <a:r>
              <a:rPr lang="ja-JP" altLang="en-US" sz="105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ケーブル（直接</a:t>
            </a:r>
            <a:r>
              <a:rPr lang="en-US" altLang="ja-JP" sz="105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105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に接続）</a:t>
            </a:r>
            <a:endParaRPr lang="en-US" altLang="ja-JP" sz="105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③</a:t>
            </a:r>
            <a:r>
              <a:rPr kumimoji="1" lang="ja-JP" altLang="en-US" sz="105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アラーム用端子      ：</a:t>
            </a:r>
            <a:r>
              <a:rPr lang="en-US" altLang="ja-JP" sz="105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+/NO Normally Open Port</a:t>
            </a:r>
            <a:r>
              <a:rPr lang="ja-JP" altLang="en-US" sz="105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5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/COM Public Port</a:t>
            </a:r>
            <a:endParaRPr kumimoji="1" lang="en-US" altLang="ja-JP" sz="105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④</a:t>
            </a:r>
            <a:r>
              <a:rPr lang="en-US" altLang="ja-JP" sz="1050" dirty="0" err="1">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Wiegand</a:t>
            </a:r>
            <a:r>
              <a:rPr lang="ja-JP" altLang="en-US" sz="105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端子        ：</a:t>
            </a:r>
            <a:r>
              <a:rPr lang="en-US" altLang="ja-JP" sz="105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1/12VDC</a:t>
            </a:r>
          </a:p>
          <a:p>
            <a:r>
              <a:rPr lang="en-US" altLang="ja-JP" sz="105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2/</a:t>
            </a:r>
            <a:r>
              <a:rPr lang="en-US" altLang="ja-JP" sz="1050" dirty="0" err="1">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Wiegand</a:t>
            </a:r>
            <a:r>
              <a:rPr lang="en-US" altLang="ja-JP" sz="105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protocol data port D1</a:t>
            </a:r>
          </a:p>
          <a:p>
            <a:r>
              <a:rPr lang="ja-JP" altLang="en-US" sz="105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3/</a:t>
            </a:r>
            <a:r>
              <a:rPr lang="en-US" altLang="ja-JP" sz="1050" dirty="0" err="1">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Wiegand</a:t>
            </a:r>
            <a:r>
              <a:rPr lang="en-US" altLang="ja-JP" sz="105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protocol data port D0</a:t>
            </a:r>
          </a:p>
          <a:p>
            <a:r>
              <a:rPr lang="en-US" altLang="ja-JP" sz="105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4/Signal ground</a:t>
            </a:r>
          </a:p>
        </p:txBody>
      </p:sp>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1044" y="4221088"/>
            <a:ext cx="511236" cy="832244"/>
          </a:xfrm>
          <a:prstGeom prst="rect">
            <a:avLst/>
          </a:prstGeom>
        </p:spPr>
      </p:pic>
      <p:sp>
        <p:nvSpPr>
          <p:cNvPr id="10" name="円形吹き出し 9"/>
          <p:cNvSpPr/>
          <p:nvPr/>
        </p:nvSpPr>
        <p:spPr>
          <a:xfrm>
            <a:off x="5995412" y="3678688"/>
            <a:ext cx="1335811" cy="439678"/>
          </a:xfrm>
          <a:prstGeom prst="wedgeEllipseCallout">
            <a:avLst>
              <a:gd name="adj1" fmla="val -3573"/>
              <a:gd name="adj2" fmla="val 71257"/>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お通り</a:t>
            </a:r>
            <a:endParaRPr kumimoji="1"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ください</a:t>
            </a:r>
          </a:p>
        </p:txBody>
      </p:sp>
      <p:pic>
        <p:nvPicPr>
          <p:cNvPr id="11" name="図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02857" y="4150766"/>
            <a:ext cx="571335" cy="914571"/>
          </a:xfrm>
          <a:prstGeom prst="rect">
            <a:avLst/>
          </a:prstGeom>
        </p:spPr>
      </p:pic>
      <p:cxnSp>
        <p:nvCxnSpPr>
          <p:cNvPr id="13" name="直線コネクタ 12"/>
          <p:cNvCxnSpPr/>
          <p:nvPr/>
        </p:nvCxnSpPr>
        <p:spPr>
          <a:xfrm>
            <a:off x="7027452" y="4797152"/>
            <a:ext cx="5688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図 15"/>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16015" y="5669471"/>
            <a:ext cx="4049351" cy="897888"/>
          </a:xfrm>
          <a:prstGeom prst="rect">
            <a:avLst/>
          </a:prstGeom>
          <a:noFill/>
          <a:ln w="9525">
            <a:solidFill>
              <a:schemeClr val="tx1"/>
            </a:solidFill>
            <a:miter lim="800000"/>
            <a:headEnd/>
            <a:tailEnd/>
          </a:ln>
        </p:spPr>
      </p:pic>
      <p:sp>
        <p:nvSpPr>
          <p:cNvPr id="12" name="テキスト ボックス 11"/>
          <p:cNvSpPr txBox="1"/>
          <p:nvPr/>
        </p:nvSpPr>
        <p:spPr>
          <a:xfrm>
            <a:off x="7024099" y="4608051"/>
            <a:ext cx="648072" cy="215444"/>
          </a:xfrm>
          <a:prstGeom prst="rect">
            <a:avLst/>
          </a:prstGeom>
          <a:noFill/>
        </p:spPr>
        <p:txBody>
          <a:bodyPr wrap="square" rtlCol="0">
            <a:spAutoFit/>
          </a:bodyPr>
          <a:lstStyle/>
          <a:p>
            <a:r>
              <a:rPr lang="en-US" altLang="ja-JP" sz="800" dirty="0" err="1">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Wiegand</a:t>
            </a:r>
            <a:endParaRPr kumimoji="1" lang="ja-JP" altLang="en-US" sz="800" dirty="0"/>
          </a:p>
        </p:txBody>
      </p:sp>
      <p:sp>
        <p:nvSpPr>
          <p:cNvPr id="15" name="テキスト ボックス 14"/>
          <p:cNvSpPr txBox="1"/>
          <p:nvPr/>
        </p:nvSpPr>
        <p:spPr>
          <a:xfrm>
            <a:off x="6156177" y="5127419"/>
            <a:ext cx="2704692" cy="430887"/>
          </a:xfrm>
          <a:prstGeom prst="rect">
            <a:avLst/>
          </a:prstGeom>
          <a:noFill/>
        </p:spPr>
        <p:txBody>
          <a:bodyPr wrap="square" rtlCol="0">
            <a:spAutoFit/>
          </a:bodyPr>
          <a:lstStyle/>
          <a:p>
            <a:r>
              <a:rPr kumimoji="1" lang="ja-JP" altLang="en-US"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自動ドアやゲート等と</a:t>
            </a:r>
            <a:r>
              <a:rPr kumimoji="1" lang="en-US" altLang="ja-JP" sz="1100" dirty="0" err="1">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Wiegand</a:t>
            </a:r>
            <a:r>
              <a:rPr kumimoji="1" lang="ja-JP" altLang="en-US"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出力で連携可能</a:t>
            </a:r>
          </a:p>
        </p:txBody>
      </p:sp>
      <p:sp>
        <p:nvSpPr>
          <p:cNvPr id="17" name="テキスト ボックス 16"/>
          <p:cNvSpPr txBox="1"/>
          <p:nvPr/>
        </p:nvSpPr>
        <p:spPr>
          <a:xfrm>
            <a:off x="4644008" y="6623774"/>
            <a:ext cx="4320480" cy="261610"/>
          </a:xfrm>
          <a:prstGeom prst="rect">
            <a:avLst/>
          </a:prstGeom>
          <a:noFill/>
        </p:spPr>
        <p:txBody>
          <a:bodyPr wrap="square" rtlCol="0">
            <a:spAutoFit/>
          </a:bodyPr>
          <a:lstStyle/>
          <a:p>
            <a:r>
              <a:rPr kumimoji="1" lang="en-US" altLang="ja-JP"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PC</a:t>
            </a:r>
            <a:r>
              <a:rPr kumimoji="1" lang="ja-JP" altLang="en-US"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に接続して</a:t>
            </a:r>
            <a:r>
              <a:rPr kumimoji="1" lang="en-US" altLang="ja-JP"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EXCEL</a:t>
            </a:r>
            <a:r>
              <a:rPr lang="ja-JP" altLang="en-US"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ファイル</a:t>
            </a:r>
            <a:r>
              <a:rPr kumimoji="1" lang="ja-JP" altLang="en-US" sz="1100" dirty="0">
                <a:solidFill>
                  <a:schemeClr val="tx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で個人の測温・通過記録を出力可能</a:t>
            </a:r>
          </a:p>
        </p:txBody>
      </p:sp>
    </p:spTree>
    <p:extLst>
      <p:ext uri="{BB962C8B-B14F-4D97-AF65-F5344CB8AC3E}">
        <p14:creationId xmlns:p14="http://schemas.microsoft.com/office/powerpoint/2010/main" val="22581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107504" y="353164"/>
            <a:ext cx="8067834" cy="822797"/>
          </a:xfrm>
          <a:prstGeom prst="rect">
            <a:avLst/>
          </a:prstGeom>
          <a:no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eaLnBrk="0" hangingPunct="0"/>
            <a:r>
              <a:rPr kumimoji="0" lang="ja-JP" altLang="en-US" sz="3323"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ホスト端末との連携</a:t>
            </a:r>
            <a:endParaRPr kumimoji="0" lang="en-US" altLang="zh-TW" sz="2400" b="1" dirty="0">
              <a:solidFill>
                <a:srgbClr val="EA8C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テキスト ボックス 4"/>
          <p:cNvSpPr txBox="1"/>
          <p:nvPr/>
        </p:nvSpPr>
        <p:spPr>
          <a:xfrm>
            <a:off x="197768" y="1137891"/>
            <a:ext cx="8748464" cy="584775"/>
          </a:xfrm>
          <a:prstGeom prst="rect">
            <a:avLst/>
          </a:prstGeom>
          <a:solidFill>
            <a:srgbClr val="FFFFCC"/>
          </a:solidFill>
        </p:spPr>
        <p:txBody>
          <a:bodyPr wrap="square" rtlCol="0">
            <a:spAutoFit/>
          </a:bodyPr>
          <a:lstStyle/>
          <a:p>
            <a:pPr>
              <a:spcBef>
                <a:spcPts val="600"/>
              </a:spcBef>
            </a:pP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AM520RT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はスタンドアローンでの動作以外に</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PC</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やサーバーと連携してリアルタイム、もしくは任意のタイミングで測温やマスク有無、顔認証のデータを取得することが可能です。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584" y="4444588"/>
            <a:ext cx="626754" cy="1051290"/>
          </a:xfrm>
          <a:prstGeom prst="rect">
            <a:avLst/>
          </a:prstGeom>
        </p:spPr>
      </p:pic>
      <p:cxnSp>
        <p:nvCxnSpPr>
          <p:cNvPr id="34" name="直線コネクタ 33"/>
          <p:cNvCxnSpPr/>
          <p:nvPr/>
        </p:nvCxnSpPr>
        <p:spPr>
          <a:xfrm>
            <a:off x="249625" y="5638815"/>
            <a:ext cx="36018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1038124" y="5638815"/>
            <a:ext cx="0"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1706872" y="5638815"/>
            <a:ext cx="0"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351933" y="5642213"/>
            <a:ext cx="0"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3782" y="5879569"/>
            <a:ext cx="496303" cy="849833"/>
          </a:xfrm>
          <a:prstGeom prst="rect">
            <a:avLst/>
          </a:prstGeom>
        </p:spPr>
      </p:pic>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8721" y="5879569"/>
            <a:ext cx="496303" cy="849833"/>
          </a:xfrm>
          <a:prstGeom prst="rect">
            <a:avLst/>
          </a:prstGeom>
        </p:spPr>
      </p:pic>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973" y="5879569"/>
            <a:ext cx="496303" cy="849833"/>
          </a:xfrm>
          <a:prstGeom prst="rect">
            <a:avLst/>
          </a:prstGeom>
        </p:spPr>
      </p:pic>
      <p:grpSp>
        <p:nvGrpSpPr>
          <p:cNvPr id="45" name="グループ化 44"/>
          <p:cNvGrpSpPr/>
          <p:nvPr/>
        </p:nvGrpSpPr>
        <p:grpSpPr>
          <a:xfrm>
            <a:off x="789346" y="2505739"/>
            <a:ext cx="2038499" cy="849833"/>
            <a:chOff x="311679" y="2384867"/>
            <a:chExt cx="2038499" cy="849833"/>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3875" y="2384867"/>
              <a:ext cx="496303" cy="849833"/>
            </a:xfrm>
            <a:prstGeom prst="rect">
              <a:avLst/>
            </a:prstGeom>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1679" y="2391353"/>
              <a:ext cx="962179" cy="836862"/>
            </a:xfrm>
            <a:prstGeom prst="rect">
              <a:avLst/>
            </a:prstGeom>
          </p:spPr>
        </p:pic>
        <p:cxnSp>
          <p:nvCxnSpPr>
            <p:cNvPr id="8" name="直線コネクタ 7"/>
            <p:cNvCxnSpPr/>
            <p:nvPr/>
          </p:nvCxnSpPr>
          <p:spPr>
            <a:xfrm>
              <a:off x="1216163" y="3068960"/>
              <a:ext cx="637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1114359" y="2853516"/>
              <a:ext cx="936104" cy="215444"/>
            </a:xfrm>
            <a:prstGeom prst="rect">
              <a:avLst/>
            </a:prstGeom>
            <a:noFill/>
          </p:spPr>
          <p:txBody>
            <a:bodyPr wrap="square" rtlCol="0">
              <a:spAutoFit/>
            </a:bodyPr>
            <a:lstStyle/>
            <a:p>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LAN</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ケーブル</a:t>
              </a:r>
            </a:p>
          </p:txBody>
        </p:sp>
      </p:grpSp>
      <p:grpSp>
        <p:nvGrpSpPr>
          <p:cNvPr id="51" name="グループ化 50"/>
          <p:cNvGrpSpPr/>
          <p:nvPr/>
        </p:nvGrpSpPr>
        <p:grpSpPr>
          <a:xfrm>
            <a:off x="5076056" y="2181830"/>
            <a:ext cx="3816424" cy="1751226"/>
            <a:chOff x="5004048" y="2333033"/>
            <a:chExt cx="3816424" cy="1751226"/>
          </a:xfrm>
        </p:grpSpPr>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4048" y="2333033"/>
              <a:ext cx="962179" cy="836862"/>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1458" y="2751464"/>
              <a:ext cx="674710" cy="230730"/>
            </a:xfrm>
            <a:prstGeom prst="rect">
              <a:avLst/>
            </a:prstGeom>
          </p:spPr>
        </p:pic>
        <p:cxnSp>
          <p:nvCxnSpPr>
            <p:cNvPr id="18" name="直線コネクタ 17"/>
            <p:cNvCxnSpPr/>
            <p:nvPr/>
          </p:nvCxnSpPr>
          <p:spPr>
            <a:xfrm>
              <a:off x="5813937" y="2866829"/>
              <a:ext cx="7475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7149219" y="2940768"/>
              <a:ext cx="467856" cy="344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6433646" y="2961481"/>
              <a:ext cx="328753" cy="282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6967967" y="2982194"/>
              <a:ext cx="0" cy="3494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4235" y="3230074"/>
              <a:ext cx="496303" cy="849833"/>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9865" y="3223538"/>
              <a:ext cx="496303" cy="849833"/>
            </a:xfrm>
            <a:prstGeom prst="rect">
              <a:avLst/>
            </a:prstGeom>
          </p:spPr>
        </p:pic>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5495" y="3223538"/>
              <a:ext cx="496303" cy="849833"/>
            </a:xfrm>
            <a:prstGeom prst="rect">
              <a:avLst/>
            </a:prstGeom>
          </p:spPr>
        </p:pic>
        <p:sp>
          <p:nvSpPr>
            <p:cNvPr id="46" name="テキスト ボックス 45"/>
            <p:cNvSpPr txBox="1"/>
            <p:nvPr/>
          </p:nvSpPr>
          <p:spPr>
            <a:xfrm>
              <a:off x="5795791" y="2635421"/>
              <a:ext cx="936104" cy="215444"/>
            </a:xfrm>
            <a:prstGeom prst="rect">
              <a:avLst/>
            </a:prstGeom>
            <a:noFill/>
          </p:spPr>
          <p:txBody>
            <a:bodyPr wrap="square" rtlCol="0">
              <a:spAutoFit/>
            </a:bodyPr>
            <a:lstStyle/>
            <a:p>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LAN</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ケーブル</a:t>
              </a:r>
            </a:p>
          </p:txBody>
        </p:sp>
        <p:sp>
          <p:nvSpPr>
            <p:cNvPr id="47" name="テキスト ボックス 46"/>
            <p:cNvSpPr txBox="1"/>
            <p:nvPr/>
          </p:nvSpPr>
          <p:spPr>
            <a:xfrm>
              <a:off x="6706062" y="2591702"/>
              <a:ext cx="466583" cy="215444"/>
            </a:xfrm>
            <a:prstGeom prst="rect">
              <a:avLst/>
            </a:prstGeom>
            <a:noFill/>
          </p:spPr>
          <p:txBody>
            <a:bodyPr wrap="square" rtlCol="0">
              <a:spAutoFit/>
            </a:bodyPr>
            <a:lstStyle/>
            <a:p>
              <a:r>
                <a:rPr kumimoji="1" lang="en-US" altLang="ja-JP" sz="800" dirty="0">
                  <a:latin typeface="メイリオ" panose="020B0604030504040204" pitchFamily="50" charset="-128"/>
                  <a:ea typeface="メイリオ" panose="020B0604030504040204" pitchFamily="50" charset="-128"/>
                  <a:cs typeface="メイリオ" panose="020B0604030504040204" pitchFamily="50" charset="-128"/>
                </a:rPr>
                <a:t>HUB</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テキスト ボックス 48"/>
            <p:cNvSpPr txBox="1"/>
            <p:nvPr/>
          </p:nvSpPr>
          <p:spPr>
            <a:xfrm>
              <a:off x="7691671" y="3393380"/>
              <a:ext cx="720080" cy="523220"/>
            </a:xfrm>
            <a:prstGeom prst="rect">
              <a:avLst/>
            </a:prstGeom>
            <a:noFill/>
          </p:spPr>
          <p:txBody>
            <a:bodyPr wrap="square" rtlCol="0">
              <a:spAutoFit/>
            </a:bodyPr>
            <a:lstStyle/>
            <a:p>
              <a:r>
                <a:rPr kumimoji="1" lang="ja-JP" altLang="en-US" sz="2800" dirty="0"/>
                <a:t>・・・</a:t>
              </a:r>
            </a:p>
          </p:txBody>
        </p:sp>
        <p:pic>
          <p:nvPicPr>
            <p:cNvPr id="50" name="図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4169" y="3234426"/>
              <a:ext cx="496303" cy="849833"/>
            </a:xfrm>
            <a:prstGeom prst="rect">
              <a:avLst/>
            </a:prstGeom>
          </p:spPr>
        </p:pic>
      </p:grpSp>
      <p:sp>
        <p:nvSpPr>
          <p:cNvPr id="52" name="テキスト ボックス 51"/>
          <p:cNvSpPr txBox="1"/>
          <p:nvPr/>
        </p:nvSpPr>
        <p:spPr>
          <a:xfrm>
            <a:off x="6776648" y="3933056"/>
            <a:ext cx="1875146"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最大</a:t>
            </a: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台まで接続可能</a:t>
            </a:r>
          </a:p>
        </p:txBody>
      </p:sp>
      <p:pic>
        <p:nvPicPr>
          <p:cNvPr id="64" name="図 63"/>
          <p:cNvPicPr>
            <a:picLocks noChangeAspect="1"/>
          </p:cNvPicPr>
          <p:nvPr/>
        </p:nvPicPr>
        <p:blipFill>
          <a:blip r:embed="rId6"/>
          <a:stretch>
            <a:fillRect/>
          </a:stretch>
        </p:blipFill>
        <p:spPr>
          <a:xfrm>
            <a:off x="4428444" y="4562471"/>
            <a:ext cx="1104553" cy="1098777"/>
          </a:xfrm>
          <a:prstGeom prst="rect">
            <a:avLst/>
          </a:prstGeom>
        </p:spPr>
      </p:pic>
      <p:cxnSp>
        <p:nvCxnSpPr>
          <p:cNvPr id="73" name="直線コネクタ 72"/>
          <p:cNvCxnSpPr/>
          <p:nvPr/>
        </p:nvCxnSpPr>
        <p:spPr>
          <a:xfrm>
            <a:off x="0" y="4149080"/>
            <a:ext cx="9144000" cy="0"/>
          </a:xfrm>
          <a:prstGeom prst="line">
            <a:avLst/>
          </a:prstGeom>
          <a:ln>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4139952" y="2007870"/>
            <a:ext cx="0" cy="4850130"/>
          </a:xfrm>
          <a:prstGeom prst="line">
            <a:avLst/>
          </a:prstGeom>
          <a:ln>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5579242" y="5401427"/>
            <a:ext cx="1112675" cy="246221"/>
          </a:xfrm>
          <a:prstGeom prst="rect">
            <a:avLst/>
          </a:prstGeom>
          <a:no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インターネット</a:t>
            </a:r>
          </a:p>
        </p:txBody>
      </p:sp>
      <p:pic>
        <p:nvPicPr>
          <p:cNvPr id="78" name="図 7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35348" y="5072361"/>
            <a:ext cx="471869" cy="399466"/>
          </a:xfrm>
          <a:prstGeom prst="rect">
            <a:avLst/>
          </a:prstGeom>
        </p:spPr>
      </p:pic>
      <p:pic>
        <p:nvPicPr>
          <p:cNvPr id="79" name="図 78"/>
          <p:cNvPicPr>
            <a:picLocks noChangeAspect="1"/>
          </p:cNvPicPr>
          <p:nvPr/>
        </p:nvPicPr>
        <p:blipFill>
          <a:blip r:embed="rId8"/>
          <a:stretch>
            <a:fillRect/>
          </a:stretch>
        </p:blipFill>
        <p:spPr>
          <a:xfrm>
            <a:off x="3187319" y="5158119"/>
            <a:ext cx="664142" cy="325508"/>
          </a:xfrm>
          <a:prstGeom prst="rect">
            <a:avLst/>
          </a:prstGeom>
        </p:spPr>
      </p:pic>
      <p:cxnSp>
        <p:nvCxnSpPr>
          <p:cNvPr id="81" name="直線コネクタ 80"/>
          <p:cNvCxnSpPr/>
          <p:nvPr/>
        </p:nvCxnSpPr>
        <p:spPr>
          <a:xfrm>
            <a:off x="2769605" y="5475224"/>
            <a:ext cx="0" cy="142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3519390" y="5485384"/>
            <a:ext cx="0" cy="142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テキスト ボックス 82"/>
          <p:cNvSpPr txBox="1"/>
          <p:nvPr/>
        </p:nvSpPr>
        <p:spPr>
          <a:xfrm>
            <a:off x="789973" y="1844670"/>
            <a:ext cx="2063914" cy="307777"/>
          </a:xfrm>
          <a:prstGeom prst="rect">
            <a:avLst/>
          </a:prstGeom>
          <a:solidFill>
            <a:srgbClr val="66FFFF"/>
          </a:solidFill>
        </p:spPr>
        <p:txBody>
          <a:bodyPr wrap="square" rtlCol="0">
            <a:spAutoFit/>
          </a:bodyPr>
          <a:lstStyle/>
          <a:p>
            <a:pPr algn="ct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PC</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とダイレクトに接続</a:t>
            </a:r>
          </a:p>
        </p:txBody>
      </p:sp>
      <p:sp>
        <p:nvSpPr>
          <p:cNvPr id="84" name="テキスト ボックス 83"/>
          <p:cNvSpPr txBox="1"/>
          <p:nvPr/>
        </p:nvSpPr>
        <p:spPr>
          <a:xfrm>
            <a:off x="4283968" y="1844513"/>
            <a:ext cx="1922883" cy="307777"/>
          </a:xfrm>
          <a:prstGeom prst="rect">
            <a:avLst/>
          </a:prstGeom>
          <a:solidFill>
            <a:srgbClr val="66FFFF"/>
          </a:solidFill>
        </p:spPr>
        <p:txBody>
          <a:bodyPr wrap="square" rtlCol="0">
            <a:spAutoFit/>
          </a:bodyPr>
          <a:lstStyle/>
          <a:p>
            <a:pPr algn="ct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PC</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に複数台同時接続</a:t>
            </a:r>
          </a:p>
        </p:txBody>
      </p:sp>
      <p:sp>
        <p:nvSpPr>
          <p:cNvPr id="85" name="テキスト ボックス 84"/>
          <p:cNvSpPr txBox="1"/>
          <p:nvPr/>
        </p:nvSpPr>
        <p:spPr>
          <a:xfrm>
            <a:off x="1247166" y="4251426"/>
            <a:ext cx="1352919" cy="307777"/>
          </a:xfrm>
          <a:prstGeom prst="rect">
            <a:avLst/>
          </a:prstGeom>
          <a:solidFill>
            <a:srgbClr val="66FFFF"/>
          </a:solidFill>
        </p:spPr>
        <p:txBody>
          <a:bodyPr wrap="square" rtlCol="0">
            <a:spAutoFit/>
          </a:bodyPr>
          <a:lstStyle/>
          <a:p>
            <a:pPr algn="ct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LAN</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上に設置</a:t>
            </a:r>
          </a:p>
        </p:txBody>
      </p:sp>
      <p:cxnSp>
        <p:nvCxnSpPr>
          <p:cNvPr id="88" name="直線コネクタ 87"/>
          <p:cNvCxnSpPr/>
          <p:nvPr/>
        </p:nvCxnSpPr>
        <p:spPr>
          <a:xfrm>
            <a:off x="785961" y="5497323"/>
            <a:ext cx="0" cy="142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4" name="図 5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56369" y="4515920"/>
            <a:ext cx="642104" cy="1077037"/>
          </a:xfrm>
          <a:prstGeom prst="rect">
            <a:avLst/>
          </a:prstGeom>
        </p:spPr>
      </p:pic>
      <p:cxnSp>
        <p:nvCxnSpPr>
          <p:cNvPr id="55" name="直線コネクタ 54"/>
          <p:cNvCxnSpPr/>
          <p:nvPr/>
        </p:nvCxnSpPr>
        <p:spPr>
          <a:xfrm>
            <a:off x="6666224" y="5722789"/>
            <a:ext cx="22262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7235455" y="5722789"/>
            <a:ext cx="0"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7904203" y="5722789"/>
            <a:ext cx="0"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8549264" y="5726187"/>
            <a:ext cx="0"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0" name="図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113" y="5963543"/>
            <a:ext cx="496303" cy="849833"/>
          </a:xfrm>
          <a:prstGeom prst="rect">
            <a:avLst/>
          </a:prstGeom>
        </p:spPr>
      </p:pic>
      <p:pic>
        <p:nvPicPr>
          <p:cNvPr id="61" name="図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6052" y="5963543"/>
            <a:ext cx="496303" cy="849833"/>
          </a:xfrm>
          <a:prstGeom prst="rect">
            <a:avLst/>
          </a:prstGeom>
        </p:spPr>
      </p:pic>
      <p:pic>
        <p:nvPicPr>
          <p:cNvPr id="62" name="図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7304" y="5963543"/>
            <a:ext cx="496303" cy="849833"/>
          </a:xfrm>
          <a:prstGeom prst="rect">
            <a:avLst/>
          </a:prstGeom>
        </p:spPr>
      </p:pic>
      <p:cxnSp>
        <p:nvCxnSpPr>
          <p:cNvPr id="89" name="直線コネクタ 88"/>
          <p:cNvCxnSpPr/>
          <p:nvPr/>
        </p:nvCxnSpPr>
        <p:spPr>
          <a:xfrm>
            <a:off x="6987304" y="5558400"/>
            <a:ext cx="0" cy="142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テキスト ボックス 89"/>
          <p:cNvSpPr txBox="1"/>
          <p:nvPr/>
        </p:nvSpPr>
        <p:spPr>
          <a:xfrm>
            <a:off x="4270168" y="4220515"/>
            <a:ext cx="1538190" cy="307777"/>
          </a:xfrm>
          <a:prstGeom prst="rect">
            <a:avLst/>
          </a:prstGeom>
          <a:solidFill>
            <a:srgbClr val="66FFFF"/>
          </a:solidFill>
        </p:spPr>
        <p:txBody>
          <a:bodyPr wrap="square" rtlCol="0">
            <a:spAutoFit/>
          </a:bodyPr>
          <a:lstStyle/>
          <a:p>
            <a:pPr algn="ct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WAN</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上に設置</a:t>
            </a:r>
          </a:p>
        </p:txBody>
      </p:sp>
      <p:sp>
        <p:nvSpPr>
          <p:cNvPr id="93" name="テキスト ボックス 92"/>
          <p:cNvSpPr txBox="1"/>
          <p:nvPr/>
        </p:nvSpPr>
        <p:spPr>
          <a:xfrm>
            <a:off x="6591972" y="4322629"/>
            <a:ext cx="936104" cy="215444"/>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中間サーバー</a:t>
            </a:r>
          </a:p>
        </p:txBody>
      </p:sp>
      <p:cxnSp>
        <p:nvCxnSpPr>
          <p:cNvPr id="69" name="直線コネクタ 68"/>
          <p:cNvCxnSpPr/>
          <p:nvPr/>
        </p:nvCxnSpPr>
        <p:spPr>
          <a:xfrm>
            <a:off x="5508104" y="5023479"/>
            <a:ext cx="125525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3" name="図 6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82492" y="4722076"/>
            <a:ext cx="664464" cy="652272"/>
          </a:xfrm>
          <a:prstGeom prst="rect">
            <a:avLst/>
          </a:prstGeom>
        </p:spPr>
      </p:pic>
      <p:sp>
        <p:nvSpPr>
          <p:cNvPr id="94" name="正方形/長方形 93"/>
          <p:cNvSpPr/>
          <p:nvPr/>
        </p:nvSpPr>
        <p:spPr>
          <a:xfrm>
            <a:off x="827104" y="3397968"/>
            <a:ext cx="915333" cy="44072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管理ソフト使用</a:t>
            </a:r>
          </a:p>
        </p:txBody>
      </p:sp>
      <p:sp>
        <p:nvSpPr>
          <p:cNvPr id="95" name="正方形/長方形 94"/>
          <p:cNvSpPr/>
          <p:nvPr/>
        </p:nvSpPr>
        <p:spPr>
          <a:xfrm>
            <a:off x="5101266" y="3090126"/>
            <a:ext cx="915333" cy="44072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rgbClr val="0033CC"/>
                </a:solidFill>
                <a:latin typeface="メイリオ" panose="020B0604030504040204" pitchFamily="50" charset="-128"/>
                <a:ea typeface="メイリオ" panose="020B0604030504040204" pitchFamily="50" charset="-128"/>
                <a:cs typeface="メイリオ" panose="020B0604030504040204" pitchFamily="50" charset="-128"/>
              </a:rPr>
              <a:t>管理ソフト使用</a:t>
            </a:r>
          </a:p>
        </p:txBody>
      </p:sp>
      <p:sp>
        <p:nvSpPr>
          <p:cNvPr id="96" name="テキスト ボックス 95"/>
          <p:cNvSpPr txBox="1"/>
          <p:nvPr/>
        </p:nvSpPr>
        <p:spPr>
          <a:xfrm>
            <a:off x="2748843" y="5972369"/>
            <a:ext cx="1232204" cy="707886"/>
          </a:xfrm>
          <a:prstGeom prst="rect">
            <a:avLst/>
          </a:prstGeom>
          <a:solidFill>
            <a:srgbClr val="FFFF99"/>
          </a:solid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データは指定先のサーバー</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に</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http</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ヘッダ＋</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JSON</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形式で送信されます</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7" name="テキスト ボックス 96"/>
          <p:cNvSpPr txBox="1"/>
          <p:nvPr/>
        </p:nvSpPr>
        <p:spPr>
          <a:xfrm>
            <a:off x="4434423" y="5973447"/>
            <a:ext cx="2132285" cy="861774"/>
          </a:xfrm>
          <a:prstGeom prst="rect">
            <a:avLst/>
          </a:prstGeom>
          <a:solidFill>
            <a:srgbClr val="FFFF99"/>
          </a:solidFill>
        </p:spPr>
        <p:txBody>
          <a:bodyPr wrap="square" rtlCol="0">
            <a:spAutoFit/>
          </a:bodyPr>
          <a:lstStyle/>
          <a:p>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データは指定先の中間サーバー</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に</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http</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ヘッダ＋</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JSON</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形式で送信されます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中間サーバーから外部サーバーへは任意の方法で送信ください</a:t>
            </a:r>
          </a:p>
        </p:txBody>
      </p:sp>
      <p:pic>
        <p:nvPicPr>
          <p:cNvPr id="65" name="図 64"/>
          <p:cNvPicPr>
            <a:picLocks noChangeAspect="1"/>
          </p:cNvPicPr>
          <p:nvPr/>
        </p:nvPicPr>
        <p:blipFill>
          <a:blip r:embed="rId8"/>
          <a:stretch>
            <a:fillRect/>
          </a:stretch>
        </p:blipFill>
        <p:spPr>
          <a:xfrm>
            <a:off x="8375104" y="5263054"/>
            <a:ext cx="664142" cy="325508"/>
          </a:xfrm>
          <a:prstGeom prst="rect">
            <a:avLst/>
          </a:prstGeom>
        </p:spPr>
      </p:pic>
      <p:cxnSp>
        <p:nvCxnSpPr>
          <p:cNvPr id="66" name="直線コネクタ 65"/>
          <p:cNvCxnSpPr/>
          <p:nvPr/>
        </p:nvCxnSpPr>
        <p:spPr>
          <a:xfrm>
            <a:off x="8707175" y="5590319"/>
            <a:ext cx="0" cy="142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4496521" y="5553526"/>
            <a:ext cx="936104" cy="215444"/>
          </a:xfrm>
          <a:prstGeom prst="rect">
            <a:avLst/>
          </a:prstGeom>
          <a:noFill/>
        </p:spPr>
        <p:txBody>
          <a:bodyPr wrap="square" rtlCol="0">
            <a:spAutoFit/>
          </a:bodyPr>
          <a:lstStyle/>
          <a:p>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外部</a:t>
            </a:r>
            <a:r>
              <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rPr>
              <a:t>サーバー</a:t>
            </a:r>
          </a:p>
        </p:txBody>
      </p:sp>
    </p:spTree>
    <p:extLst>
      <p:ext uri="{BB962C8B-B14F-4D97-AF65-F5344CB8AC3E}">
        <p14:creationId xmlns:p14="http://schemas.microsoft.com/office/powerpoint/2010/main" val="11386741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イメックス_RS30">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クラシック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アイメックス_モバイルソリューションテーマ（上枠シンプルバージョン）</Template>
  <TotalTime>43342</TotalTime>
  <Words>2651</Words>
  <Application>Microsoft Office PowerPoint</Application>
  <PresentationFormat>画面に合わせる (4:3)</PresentationFormat>
  <Paragraphs>238</Paragraphs>
  <Slides>15</Slides>
  <Notes>2</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15</vt:i4>
      </vt:variant>
    </vt:vector>
  </HeadingPairs>
  <TitlesOfParts>
    <vt:vector size="23" baseType="lpstr">
      <vt:lpstr>HGPｺﾞｼｯｸE</vt:lpstr>
      <vt:lpstr>ＭＳ Ｐゴシック</vt:lpstr>
      <vt:lpstr>メイリオ</vt:lpstr>
      <vt:lpstr>Arial</vt:lpstr>
      <vt:lpstr>Calibri</vt:lpstr>
      <vt:lpstr>Symbol</vt:lpstr>
      <vt:lpstr>アイメックス_RS30</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kodaira</dc:creator>
  <cp:lastModifiedBy>アイメックス営業部</cp:lastModifiedBy>
  <cp:revision>1363</cp:revision>
  <cp:lastPrinted>2020-11-19T07:43:28Z</cp:lastPrinted>
  <dcterms:created xsi:type="dcterms:W3CDTF">2015-09-25T01:15:41Z</dcterms:created>
  <dcterms:modified xsi:type="dcterms:W3CDTF">2021-07-30T02:21:10Z</dcterms:modified>
</cp:coreProperties>
</file>