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6600FF"/>
    <a:srgbClr val="FF0000"/>
    <a:srgbClr val="FAFAFA"/>
    <a:srgbClr val="99FF99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424" autoAdjust="0"/>
  </p:normalViewPr>
  <p:slideViewPr>
    <p:cSldViewPr snapToGrid="0">
      <p:cViewPr>
        <p:scale>
          <a:sx n="118" d="100"/>
          <a:sy n="118" d="100"/>
        </p:scale>
        <p:origin x="810" y="-20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CEFC-3EE8-45F1-B015-5BC4ED9010CC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82C-D637-4325-8CE7-CCD785113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63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CEFC-3EE8-45F1-B015-5BC4ED9010CC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82C-D637-4325-8CE7-CCD785113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77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CEFC-3EE8-45F1-B015-5BC4ED9010CC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82C-D637-4325-8CE7-CCD785113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01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CEFC-3EE8-45F1-B015-5BC4ED9010CC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82C-D637-4325-8CE7-CCD785113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86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CEFC-3EE8-45F1-B015-5BC4ED9010CC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82C-D637-4325-8CE7-CCD785113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26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CEFC-3EE8-45F1-B015-5BC4ED9010CC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82C-D637-4325-8CE7-CCD785113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57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CEFC-3EE8-45F1-B015-5BC4ED9010CC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82C-D637-4325-8CE7-CCD785113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2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CEFC-3EE8-45F1-B015-5BC4ED9010CC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82C-D637-4325-8CE7-CCD785113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24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CEFC-3EE8-45F1-B015-5BC4ED9010CC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82C-D637-4325-8CE7-CCD785113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90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CEFC-3EE8-45F1-B015-5BC4ED9010CC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82C-D637-4325-8CE7-CCD785113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12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CEFC-3EE8-45F1-B015-5BC4ED9010CC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82C-D637-4325-8CE7-CCD785113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87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3CEFC-3EE8-45F1-B015-5BC4ED9010CC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882C-D637-4325-8CE7-CCD785113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0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360" y="2302100"/>
            <a:ext cx="880389" cy="55792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09" y="1688325"/>
            <a:ext cx="1978689" cy="1866051"/>
          </a:xfrm>
          <a:prstGeom prst="rect">
            <a:avLst/>
          </a:prstGeom>
        </p:spPr>
      </p:pic>
      <p:sp>
        <p:nvSpPr>
          <p:cNvPr id="77" name="タイトル 1"/>
          <p:cNvSpPr txBox="1">
            <a:spLocks/>
          </p:cNvSpPr>
          <p:nvPr/>
        </p:nvSpPr>
        <p:spPr>
          <a:xfrm>
            <a:off x="5350563" y="1734376"/>
            <a:ext cx="1516566" cy="28131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3.5φ 4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極ミニプラグ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864" y="3733521"/>
            <a:ext cx="930363" cy="111777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49" y="3774581"/>
            <a:ext cx="909986" cy="1077616"/>
          </a:xfrm>
          <a:prstGeom prst="rect">
            <a:avLst/>
          </a:prstGeom>
        </p:spPr>
      </p:pic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67105"/>
              </p:ext>
            </p:extLst>
          </p:nvPr>
        </p:nvGraphicFramePr>
        <p:xfrm>
          <a:off x="3464014" y="4857767"/>
          <a:ext cx="3393985" cy="470535"/>
        </p:xfrm>
        <a:graphic>
          <a:graphicData uri="http://schemas.openxmlformats.org/drawingml/2006/table">
            <a:tbl>
              <a:tblPr/>
              <a:tblGrid>
                <a:gridCol w="1048514"/>
                <a:gridCol w="1048514"/>
                <a:gridCol w="1296957"/>
              </a:tblGrid>
              <a:tr h="123825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HS-NB05USV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\3,530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¥1,980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仕様：ネックバンドタイプ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円形吹き出し 54"/>
          <p:cNvSpPr/>
          <p:nvPr/>
        </p:nvSpPr>
        <p:spPr>
          <a:xfrm>
            <a:off x="1180866" y="7434587"/>
            <a:ext cx="1438545" cy="411153"/>
          </a:xfrm>
          <a:prstGeom prst="wedgeEllipseCallout">
            <a:avLst>
              <a:gd name="adj1" fmla="val -46308"/>
              <a:gd name="adj2" fmla="val 65043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316817" y="7458930"/>
            <a:ext cx="1215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周囲の音も確認できる片耳タイプ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円形吹き出し 40"/>
          <p:cNvSpPr/>
          <p:nvPr/>
        </p:nvSpPr>
        <p:spPr>
          <a:xfrm>
            <a:off x="1185867" y="3585537"/>
            <a:ext cx="1412669" cy="411153"/>
          </a:xfrm>
          <a:prstGeom prst="wedgeEllipseCallout">
            <a:avLst>
              <a:gd name="adj1" fmla="val -46308"/>
              <a:gd name="adj2" fmla="val 65043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371470" y="3631354"/>
            <a:ext cx="1365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大口径ドライバ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高音質モデル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762937" y="4175547"/>
            <a:ext cx="14824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片側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ハウジング部分に集約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された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ケーブル片出し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タイプ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タイトル 1"/>
          <p:cNvSpPr txBox="1">
            <a:spLocks/>
          </p:cNvSpPr>
          <p:nvPr/>
        </p:nvSpPr>
        <p:spPr>
          <a:xfrm>
            <a:off x="3454276" y="7287946"/>
            <a:ext cx="1079388" cy="264826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2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無線</a:t>
            </a:r>
          </a:p>
        </p:txBody>
      </p:sp>
      <p:sp>
        <p:nvSpPr>
          <p:cNvPr id="78" name="円形吹き出し 77"/>
          <p:cNvSpPr/>
          <p:nvPr/>
        </p:nvSpPr>
        <p:spPr>
          <a:xfrm>
            <a:off x="2325469" y="1871939"/>
            <a:ext cx="2305822" cy="1013617"/>
          </a:xfrm>
          <a:prstGeom prst="wedgeEllipseCallout">
            <a:avLst>
              <a:gd name="adj1" fmla="val -53708"/>
              <a:gd name="adj2" fmla="val 42312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2517588" y="2054753"/>
            <a:ext cx="2322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会議の多い方向け！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音質・装着感・高級感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全てを満たした上位モデル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円形吹き出し 82"/>
          <p:cNvSpPr/>
          <p:nvPr/>
        </p:nvSpPr>
        <p:spPr>
          <a:xfrm>
            <a:off x="4399860" y="7567718"/>
            <a:ext cx="1297546" cy="780383"/>
          </a:xfrm>
          <a:prstGeom prst="wedgeEllipseCallout">
            <a:avLst>
              <a:gd name="adj1" fmla="val -38686"/>
              <a:gd name="adj2" fmla="val 56218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4403550" y="7700212"/>
            <a:ext cx="14045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車内でもテレワーク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でも充電忘れの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心配なし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5617" y="3810471"/>
            <a:ext cx="792439" cy="1001978"/>
          </a:xfrm>
          <a:prstGeom prst="rect">
            <a:avLst/>
          </a:prstGeom>
        </p:spPr>
      </p:pic>
      <p:sp>
        <p:nvSpPr>
          <p:cNvPr id="87" name="円形吹き出し 86"/>
          <p:cNvSpPr/>
          <p:nvPr/>
        </p:nvSpPr>
        <p:spPr>
          <a:xfrm>
            <a:off x="4632849" y="3575311"/>
            <a:ext cx="1404127" cy="411153"/>
          </a:xfrm>
          <a:prstGeom prst="wedgeEllipseCallout">
            <a:avLst>
              <a:gd name="adj1" fmla="val -41157"/>
              <a:gd name="adj2" fmla="val 7304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838880" y="3602403"/>
            <a:ext cx="1411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髪型の乱れが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にならな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</a:p>
        </p:txBody>
      </p:sp>
      <p:sp>
        <p:nvSpPr>
          <p:cNvPr id="89" name="タイトル 1"/>
          <p:cNvSpPr txBox="1">
            <a:spLocks/>
          </p:cNvSpPr>
          <p:nvPr/>
        </p:nvSpPr>
        <p:spPr>
          <a:xfrm>
            <a:off x="1858" y="3513881"/>
            <a:ext cx="1084784" cy="25800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endParaRPr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577793" y="2581061"/>
            <a:ext cx="1331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ja-JP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Φ</a:t>
            </a:r>
            <a:r>
              <a:rPr lang="en-US" altLang="ja-JP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3.5mm 3</a:t>
            </a: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極ミニプラグ</a:t>
            </a:r>
            <a:r>
              <a:rPr lang="en-US" altLang="ja-JP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</a:p>
          <a:p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変換ケーブル付属</a:t>
            </a:r>
            <a:endParaRPr lang="en-US" altLang="ja-JP" sz="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7" y="548040"/>
            <a:ext cx="6858000" cy="119382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-16712"/>
            <a:ext cx="6857999" cy="584775"/>
          </a:xfrm>
          <a:prstGeom prst="rect">
            <a:avLst/>
          </a:prstGeom>
          <a:solidFill>
            <a:srgbClr val="0000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テレワークの</a:t>
            </a:r>
            <a:r>
              <a:rPr lang="ja-JP" altLang="en-US" sz="32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困ったを</a:t>
            </a:r>
            <a:r>
              <a:rPr lang="ja-JP" alt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解決！</a:t>
            </a:r>
            <a:endParaRPr lang="ja-JP" alt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タイトル 1"/>
          <p:cNvSpPr txBox="1">
            <a:spLocks/>
          </p:cNvSpPr>
          <p:nvPr/>
        </p:nvSpPr>
        <p:spPr>
          <a:xfrm>
            <a:off x="3459167" y="3503655"/>
            <a:ext cx="1084784" cy="25800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endParaRPr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38" name="表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878291"/>
              </p:ext>
            </p:extLst>
          </p:nvPr>
        </p:nvGraphicFramePr>
        <p:xfrm>
          <a:off x="8947" y="4856210"/>
          <a:ext cx="3431352" cy="470535"/>
        </p:xfrm>
        <a:graphic>
          <a:graphicData uri="http://schemas.openxmlformats.org/drawingml/2006/table">
            <a:tbl>
              <a:tblPr/>
              <a:tblGrid>
                <a:gridCol w="1060058"/>
                <a:gridCol w="1060058"/>
                <a:gridCol w="1311236"/>
              </a:tblGrid>
              <a:tr h="123825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HS-HP28UBK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\4,420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¥2,480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：両耳大型オーバーヘッドタイプ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9" name="表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9292"/>
              </p:ext>
            </p:extLst>
          </p:nvPr>
        </p:nvGraphicFramePr>
        <p:xfrm>
          <a:off x="3459372" y="3013076"/>
          <a:ext cx="3398627" cy="470535"/>
        </p:xfrm>
        <a:graphic>
          <a:graphicData uri="http://schemas.openxmlformats.org/drawingml/2006/table">
            <a:tbl>
              <a:tblPr/>
              <a:tblGrid>
                <a:gridCol w="1049948"/>
                <a:gridCol w="1049948"/>
                <a:gridCol w="1298731"/>
              </a:tblGrid>
              <a:tr h="123825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HS-G60WH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\9,760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¥5,480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：両耳大型オーバーヘッドタイプ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2" name="表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36857"/>
              </p:ext>
            </p:extLst>
          </p:nvPr>
        </p:nvGraphicFramePr>
        <p:xfrm>
          <a:off x="3483304" y="6665010"/>
          <a:ext cx="3391311" cy="622935"/>
        </p:xfrm>
        <a:graphic>
          <a:graphicData uri="http://schemas.openxmlformats.org/drawingml/2006/table">
            <a:tbl>
              <a:tblPr/>
              <a:tblGrid>
                <a:gridCol w="1047688"/>
                <a:gridCol w="1047688"/>
                <a:gridCol w="1295935"/>
              </a:tblGrid>
              <a:tr h="123825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EHP-CCS100CMMBK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</a:t>
                      </a:r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2,460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¥1,380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：片耳カールコード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0" name="タイトル 1"/>
          <p:cNvSpPr txBox="1">
            <a:spLocks/>
          </p:cNvSpPr>
          <p:nvPr/>
        </p:nvSpPr>
        <p:spPr>
          <a:xfrm>
            <a:off x="-1591" y="5361268"/>
            <a:ext cx="1084784" cy="25800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endParaRPr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52" name="表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19895"/>
              </p:ext>
            </p:extLst>
          </p:nvPr>
        </p:nvGraphicFramePr>
        <p:xfrm>
          <a:off x="11621" y="6787742"/>
          <a:ext cx="3428676" cy="470535"/>
        </p:xfrm>
        <a:graphic>
          <a:graphicData uri="http://schemas.openxmlformats.org/drawingml/2006/table">
            <a:tbl>
              <a:tblPr/>
              <a:tblGrid>
                <a:gridCol w="1059231"/>
                <a:gridCol w="1059231"/>
                <a:gridCol w="1310214"/>
              </a:tblGrid>
              <a:tr h="123825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HS-HP27UBK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\3,530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¥1,980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：両耳小型オーバーヘッドタイプ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5" name="表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96661"/>
              </p:ext>
            </p:extLst>
          </p:nvPr>
        </p:nvGraphicFramePr>
        <p:xfrm>
          <a:off x="3467737" y="8527476"/>
          <a:ext cx="3390263" cy="622935"/>
        </p:xfrm>
        <a:graphic>
          <a:graphicData uri="http://schemas.openxmlformats.org/drawingml/2006/table">
            <a:tbl>
              <a:tblPr/>
              <a:tblGrid>
                <a:gridCol w="1047364"/>
                <a:gridCol w="1047364"/>
                <a:gridCol w="1295535"/>
              </a:tblGrid>
              <a:tr h="123825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LBT-HSOH11PCBK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</a:t>
                      </a:r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7,090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\3,980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：充電台付き無線ヘッドセット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" name="タイトル 1"/>
          <p:cNvSpPr txBox="1">
            <a:spLocks/>
          </p:cNvSpPr>
          <p:nvPr/>
        </p:nvSpPr>
        <p:spPr>
          <a:xfrm>
            <a:off x="-3491" y="7294763"/>
            <a:ext cx="1084784" cy="25800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3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無線</a:t>
            </a:r>
          </a:p>
        </p:txBody>
      </p:sp>
      <p:graphicFrame>
        <p:nvGraphicFramePr>
          <p:cNvPr id="165" name="表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319027"/>
              </p:ext>
            </p:extLst>
          </p:nvPr>
        </p:nvGraphicFramePr>
        <p:xfrm>
          <a:off x="-4557" y="8531372"/>
          <a:ext cx="3427627" cy="622935"/>
        </p:xfrm>
        <a:graphic>
          <a:graphicData uri="http://schemas.openxmlformats.org/drawingml/2006/table">
            <a:tbl>
              <a:tblPr/>
              <a:tblGrid>
                <a:gridCol w="1058907"/>
                <a:gridCol w="1058907"/>
                <a:gridCol w="1309813"/>
              </a:tblGrid>
              <a:tr h="123825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LBT-HSC50PCSV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</a:t>
                      </a:r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12,430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¥6,980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：ノイズキャンセリング付き無線ヘッドセット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6" name="タイトル 1"/>
          <p:cNvSpPr txBox="1">
            <a:spLocks/>
          </p:cNvSpPr>
          <p:nvPr/>
        </p:nvSpPr>
        <p:spPr>
          <a:xfrm>
            <a:off x="3457990" y="5359664"/>
            <a:ext cx="1516566" cy="28131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3.5φ 4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極ミニプラグ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8" name="円形吹き出し 167"/>
          <p:cNvSpPr/>
          <p:nvPr/>
        </p:nvSpPr>
        <p:spPr>
          <a:xfrm>
            <a:off x="4577922" y="5647022"/>
            <a:ext cx="1055797" cy="678659"/>
          </a:xfrm>
          <a:prstGeom prst="wedgeEllipseCallout">
            <a:avLst>
              <a:gd name="adj1" fmla="val -41157"/>
              <a:gd name="adj2" fmla="val 7304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9" name="正方形/長方形 168"/>
          <p:cNvSpPr/>
          <p:nvPr/>
        </p:nvSpPr>
        <p:spPr>
          <a:xfrm>
            <a:off x="4607294" y="5755827"/>
            <a:ext cx="11908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持ち運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びに最適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カールコードで絡まない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270" y="5626531"/>
            <a:ext cx="1106911" cy="1155535"/>
          </a:xfrm>
          <a:prstGeom prst="rect">
            <a:avLst/>
          </a:prstGeom>
        </p:spPr>
      </p:pic>
      <p:sp>
        <p:nvSpPr>
          <p:cNvPr id="170" name="円形吹き出し 169"/>
          <p:cNvSpPr/>
          <p:nvPr/>
        </p:nvSpPr>
        <p:spPr>
          <a:xfrm>
            <a:off x="1128479" y="5506140"/>
            <a:ext cx="1403561" cy="411153"/>
          </a:xfrm>
          <a:prstGeom prst="wedgeEllipseCallout">
            <a:avLst>
              <a:gd name="adj1" fmla="val -46308"/>
              <a:gd name="adj2" fmla="val 65043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1" name="正方形/長方形 170"/>
          <p:cNvSpPr/>
          <p:nvPr/>
        </p:nvSpPr>
        <p:spPr>
          <a:xfrm>
            <a:off x="1404175" y="5528538"/>
            <a:ext cx="1215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集中できる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両耳タイプ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2" name="正方形/長方形 171"/>
          <p:cNvSpPr/>
          <p:nvPr/>
        </p:nvSpPr>
        <p:spPr>
          <a:xfrm>
            <a:off x="1734320" y="6122780"/>
            <a:ext cx="16633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安定した装着感で長時間の使用でも疲れにくいオーバーヘッドタイプ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75" name="直線コネクタ 174"/>
          <p:cNvCxnSpPr/>
          <p:nvPr/>
        </p:nvCxnSpPr>
        <p:spPr>
          <a:xfrm flipV="1">
            <a:off x="-12073" y="3487841"/>
            <a:ext cx="6879202" cy="9612"/>
          </a:xfrm>
          <a:prstGeom prst="line">
            <a:avLst/>
          </a:prstGeom>
          <a:ln w="38100" cap="sq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 flipV="1">
            <a:off x="-12073" y="5339501"/>
            <a:ext cx="6879202" cy="9612"/>
          </a:xfrm>
          <a:prstGeom prst="line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 flipV="1">
            <a:off x="-19693" y="7267361"/>
            <a:ext cx="6879202" cy="9612"/>
          </a:xfrm>
          <a:prstGeom prst="line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3440298" y="3492647"/>
            <a:ext cx="5307" cy="567373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446" y="3030563"/>
            <a:ext cx="626415" cy="42364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1749" y="5509178"/>
            <a:ext cx="1113639" cy="11136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1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3410" y="5640552"/>
            <a:ext cx="978748" cy="9787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7449" y="7525037"/>
            <a:ext cx="1604514" cy="10024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99703" y="7898205"/>
            <a:ext cx="1755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ノイズキャンセル機能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搭載充電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台にはヘッドセットの操作ボタンを搭載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7528" y="7384158"/>
            <a:ext cx="1311933" cy="131193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4"/>
          <a:srcRect l="15411" t="788" r="17110"/>
          <a:stretch/>
        </p:blipFill>
        <p:spPr>
          <a:xfrm>
            <a:off x="5708517" y="7423959"/>
            <a:ext cx="1140343" cy="10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61" t="26861" r="11231" b="20216"/>
          <a:stretch/>
        </p:blipFill>
        <p:spPr>
          <a:xfrm>
            <a:off x="3446103" y="6450779"/>
            <a:ext cx="2232014" cy="15480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9437" y="6168958"/>
            <a:ext cx="1733132" cy="173313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750173" y="7666753"/>
            <a:ext cx="2758529" cy="235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773959" y="8113758"/>
            <a:ext cx="4017654" cy="956617"/>
          </a:xfrm>
          <a:prstGeom prst="flowChartAlternate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4271" tIns="42135" rIns="84271" bIns="42135" anchor="ctr"/>
          <a:lstStyle/>
          <a:p>
            <a:pPr defTabSz="842963" eaLnBrk="0" hangingPunct="0">
              <a:defRPr/>
            </a:pPr>
            <a:endParaRPr kumimoji="0" lang="ja-JP" altLang="ja-JP" sz="90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80882" y="8192731"/>
            <a:ext cx="1110954" cy="2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271" tIns="42135" rIns="84271" bIns="42135" anchor="ctr">
            <a:spAutoFit/>
          </a:bodyPr>
          <a:lstStyle/>
          <a:p>
            <a:pPr algn="ctr" defTabSz="842963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お問い合わせ先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9284" y="8747"/>
            <a:ext cx="6839398" cy="261602"/>
          </a:xfrm>
          <a:prstGeom prst="rect">
            <a:avLst/>
          </a:prstGeom>
          <a:solidFill>
            <a:srgbClr val="002060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lang="ja-JP" altLang="en-US" sz="1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カメラ・スピーカーフォン</a:t>
            </a:r>
            <a:endParaRPr lang="en-US" altLang="ja-JP" sz="1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493" y="8456083"/>
            <a:ext cx="30914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/>
            <a:r>
              <a:rPr lang="en-US" altLang="ja-JP" sz="800" u="sng" dirty="0" smtClean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</a:t>
            </a:r>
            <a:r>
              <a:rPr lang="en-US" altLang="ja-JP" sz="800" u="sng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://www.elecom.co.jp/business</a:t>
            </a:r>
          </a:p>
          <a:p>
            <a:pPr lvl="0">
              <a:defRPr/>
            </a:pPr>
            <a:endParaRPr lang="en-US" altLang="ja-JP" sz="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掲載</a:t>
            </a:r>
            <a:r>
              <a:rPr lang="ja-JP" altLang="en-US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されている会社名・製品名等は、一般に各社の商標または登録商標です。</a:t>
            </a:r>
            <a:endParaRPr lang="en-US" altLang="ja-JP" sz="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本ドキュメントは、</a:t>
            </a:r>
            <a:r>
              <a:rPr lang="en-US" altLang="ja-JP" sz="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02</a:t>
            </a:r>
            <a:r>
              <a:rPr lang="ja-JP" altLang="en-US" sz="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時点の情報をもとに作成されたもの</a:t>
            </a:r>
            <a:r>
              <a:rPr lang="ja-JP" altLang="en-US" sz="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</a:t>
            </a:r>
            <a:r>
              <a:rPr lang="ja-JP" altLang="en-US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、価格の変更、仕様の変更、バージョンアップ等により</a:t>
            </a:r>
            <a:r>
              <a:rPr lang="ja-JP" altLang="en-US" sz="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r>
              <a:rPr lang="ja-JP" altLang="en-US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に変更が生じる可能性があります</a:t>
            </a:r>
            <a:r>
              <a:rPr lang="ja-JP" altLang="en-US" sz="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。あらかじめ</a:t>
            </a:r>
            <a:r>
              <a:rPr lang="ja-JP" altLang="en-US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ご了承ください</a:t>
            </a:r>
            <a:r>
              <a:rPr lang="ja-JP" altLang="en-US" sz="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90" y="7895121"/>
            <a:ext cx="1382823" cy="33488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6906708" y="8230921"/>
            <a:ext cx="309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/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エレコム株式会社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defRPr/>
            </a:pPr>
            <a:endParaRPr lang="ja-JP" altLang="en-US" sz="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defTabSz="685800"/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法人様専用営業サポート　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defTabSz="685800"/>
            <a:r>
              <a:rPr lang="en-US" altLang="ja-JP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(9:00</a:t>
            </a:r>
            <a:r>
              <a:rPr lang="ja-JP" altLang="en-US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18:00</a:t>
            </a:r>
            <a:r>
              <a:rPr lang="ja-JP" altLang="en-US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月～金曜</a:t>
            </a:r>
            <a:r>
              <a:rPr lang="en-US" altLang="ja-JP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祝・祭日、夏期、年末年始特定休業日を除く</a:t>
            </a:r>
            <a:r>
              <a:rPr lang="en-US" altLang="ja-JP" sz="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 lvl="0" defTabSz="685800"/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0120-975-579</a:t>
            </a:r>
            <a:endParaRPr kumimoji="1" lang="ja-JP" altLang="en-US" dirty="0"/>
          </a:p>
        </p:txBody>
      </p:sp>
      <p:cxnSp>
        <p:nvCxnSpPr>
          <p:cNvPr id="31" name="直線コネクタ 30"/>
          <p:cNvCxnSpPr/>
          <p:nvPr/>
        </p:nvCxnSpPr>
        <p:spPr>
          <a:xfrm>
            <a:off x="3446103" y="2354453"/>
            <a:ext cx="11614" cy="55702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V="1">
            <a:off x="-12073" y="2344841"/>
            <a:ext cx="6879202" cy="9612"/>
          </a:xfrm>
          <a:prstGeom prst="line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表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98318"/>
              </p:ext>
            </p:extLst>
          </p:nvPr>
        </p:nvGraphicFramePr>
        <p:xfrm>
          <a:off x="3462506" y="5574267"/>
          <a:ext cx="3424804" cy="470535"/>
        </p:xfrm>
        <a:graphic>
          <a:graphicData uri="http://schemas.openxmlformats.org/drawingml/2006/table">
            <a:tbl>
              <a:tblPr/>
              <a:tblGrid>
                <a:gridCol w="1058035"/>
                <a:gridCol w="1058035"/>
                <a:gridCol w="1308734"/>
              </a:tblGrid>
              <a:tr h="123825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UCAM-C520FBBK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\4,950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¥2,780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：ワイド画面・</a:t>
                      </a:r>
                      <a:r>
                        <a:rPr lang="en-US" altLang="ja-JP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HD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対応　</a:t>
                      </a:r>
                      <a:r>
                        <a:rPr lang="en-US" altLang="ja-JP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万画素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タイトル 1"/>
          <p:cNvSpPr txBox="1">
            <a:spLocks/>
          </p:cNvSpPr>
          <p:nvPr/>
        </p:nvSpPr>
        <p:spPr>
          <a:xfrm>
            <a:off x="3462362" y="4213346"/>
            <a:ext cx="1084784" cy="25800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万画素</a:t>
            </a:r>
            <a:endParaRPr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 flipV="1">
            <a:off x="-12073" y="4196501"/>
            <a:ext cx="6879202" cy="9612"/>
          </a:xfrm>
          <a:prstGeom prst="line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V="1">
            <a:off x="-12073" y="6063401"/>
            <a:ext cx="6879202" cy="9612"/>
          </a:xfrm>
          <a:prstGeom prst="line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V="1">
            <a:off x="-12073" y="7915061"/>
            <a:ext cx="6879202" cy="9612"/>
          </a:xfrm>
          <a:prstGeom prst="line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245" y="4560874"/>
            <a:ext cx="1473437" cy="91605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48" y="453489"/>
            <a:ext cx="1998920" cy="18499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420" y="291490"/>
            <a:ext cx="1043580" cy="1174409"/>
          </a:xfrm>
          <a:prstGeom prst="rect">
            <a:avLst/>
          </a:prstGeom>
        </p:spPr>
      </p:pic>
      <p:graphicFrame>
        <p:nvGraphicFramePr>
          <p:cNvPr id="86" name="表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36039"/>
              </p:ext>
            </p:extLst>
          </p:nvPr>
        </p:nvGraphicFramePr>
        <p:xfrm>
          <a:off x="3465337" y="1860115"/>
          <a:ext cx="3401792" cy="470535"/>
        </p:xfrm>
        <a:graphic>
          <a:graphicData uri="http://schemas.openxmlformats.org/drawingml/2006/table">
            <a:tbl>
              <a:tblPr/>
              <a:tblGrid>
                <a:gridCol w="1050926"/>
                <a:gridCol w="1050926"/>
                <a:gridCol w="1299940"/>
              </a:tblGrid>
              <a:tr h="123825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UCAM-C820ABBK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\11,540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¥6,480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：ワイド画面・</a:t>
                      </a:r>
                      <a:r>
                        <a:rPr lang="en-US" altLang="ja-JP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Full HD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対応　</a:t>
                      </a:r>
                      <a:r>
                        <a:rPr lang="en-US" altLang="ja-JP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万画素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7" name="タイトル 1"/>
          <p:cNvSpPr txBox="1">
            <a:spLocks/>
          </p:cNvSpPr>
          <p:nvPr/>
        </p:nvSpPr>
        <p:spPr>
          <a:xfrm>
            <a:off x="-2548" y="278382"/>
            <a:ext cx="1084784" cy="25800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万画素</a:t>
            </a:r>
            <a:endParaRPr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円形吹き出し 87"/>
          <p:cNvSpPr/>
          <p:nvPr/>
        </p:nvSpPr>
        <p:spPr>
          <a:xfrm>
            <a:off x="5323190" y="4488991"/>
            <a:ext cx="1412669" cy="411153"/>
          </a:xfrm>
          <a:prstGeom prst="wedgeEllipseCallout">
            <a:avLst>
              <a:gd name="adj1" fmla="val -46308"/>
              <a:gd name="adj2" fmla="val 65043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5512681" y="4509865"/>
            <a:ext cx="1365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ワンランク上の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高画質モデル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2503" y="5150263"/>
            <a:ext cx="352964" cy="35296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7866" y="1328114"/>
            <a:ext cx="691651" cy="432708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30" y="1954961"/>
            <a:ext cx="350340" cy="352964"/>
          </a:xfrm>
          <a:prstGeom prst="rect">
            <a:avLst/>
          </a:prstGeom>
        </p:spPr>
      </p:pic>
      <p:sp>
        <p:nvSpPr>
          <p:cNvPr id="102" name="円形吹き出し 101"/>
          <p:cNvSpPr/>
          <p:nvPr/>
        </p:nvSpPr>
        <p:spPr>
          <a:xfrm>
            <a:off x="2209218" y="328798"/>
            <a:ext cx="2305822" cy="1013617"/>
          </a:xfrm>
          <a:prstGeom prst="wedgeEllipseCallout">
            <a:avLst>
              <a:gd name="adj1" fmla="val -53708"/>
              <a:gd name="adj2" fmla="val 42312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2305745" y="530905"/>
            <a:ext cx="2322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オートフォーカス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自動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ピント調整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遠景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も近距離もくっきり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鮮明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4635957" y="1486191"/>
            <a:ext cx="1331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レンズを物理的に遮断できるプライバシーシャッター</a:t>
            </a:r>
            <a:endParaRPr lang="en-US" altLang="ja-JP" sz="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4635957" y="565906"/>
            <a:ext cx="1331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設置に便利な三脚穴を搭載</a:t>
            </a:r>
            <a:endParaRPr lang="en-US" altLang="ja-JP" sz="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三脚は付属していません</a:t>
            </a:r>
            <a:endParaRPr lang="en-US" altLang="ja-JP" sz="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8" name="図 10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3959" y="1866869"/>
            <a:ext cx="626415" cy="423645"/>
          </a:xfrm>
          <a:prstGeom prst="rect">
            <a:avLst/>
          </a:prstGeom>
        </p:spPr>
      </p:pic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3898759" y="8169365"/>
            <a:ext cx="2922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株式会社大塚商会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○○○○○○課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担当：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ＴＥＬ：０＊－＊＊＊＊－＊＊＊＊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ＦＡＸ：０＊－＊＊＊＊－＊＊＊＊</a:t>
            </a:r>
          </a:p>
        </p:txBody>
      </p:sp>
      <p:pic>
        <p:nvPicPr>
          <p:cNvPr id="116" name="Picture 7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5" y="8113758"/>
            <a:ext cx="2239728" cy="27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data:image/jpeg;base64,%20/9j/4AAQSkZJRgABAgAAAQABAAD/2wBDAAYEBQYFBAYGBQYHBwYIChAKCgkJChQODwwQFxQYGBcUFhYaHSUfGhsjHBYWICwgIyYnKSopGR8tMC0oMCUoKSj/2wBDAQcHBwoIChMKChMoGhYaKCgoKCgoKCgoKCgoKCgoKCgoKCgoKCgoKCgoKCgoKCgoKCgoKCgoKCgoKCgoKCgoKCj/wAARCAH0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p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gvrqOys5rmfd5USlm2qWOB6Ack1Q8OeINP8AEViLrS5jJHgEgjBAIyD9COaANaiiigAooooAKKKKACiiigAooooAKKKKACiiigAooooAKKKKACiiigAooooAKKKKACiiigAooooAKKKKACiiigAooooAKKKKACiiigAooooAKKKKACiiigAooooAKKKKACiiigAooooAKKKKACiiigAooooAKKKKACvDfjl8XNU8J6v/AGH4ft4Y7kRq8l3Ou7G4ZARenccnPXpxXuVfOX7Q3h7V5NZu9ShsZ59OlRP3kaeYqlVAO4Dp06mnFXYM8qX4neJ73VBNrmtXt1aMrrLAH2RsGRgPkXC9SO3WsRPGGs2VpYxaPqmoWHkR7WEFw0QOMY+6RnnJ59TXK3wKswAxg4Ix0NSaIgmvo0kVXBOMEZzTtqB6r4L+N/i7Rr+Bb2/OrWO4CSC6+ZtvfEmNwP1JHtX2VbTLcW8U0f3JFDj6EZr4i0L4c+JvEGoxR6Xo1wluWH+kSxGGFR67iAD+GT7V9saZbtaaba2zsGaGJIyR0JAA/pSYFmiiikAUUUUAFFFFABRRRQAUUUUAFFFFABRRRQAUUUUAFFFFABRRRQAUUUUAFFFFABRRRQAUUUUAFFFFABRRRQAUUUUAFFFFABRRRQAUUUUAFFFFABRRRQAUUUUAFFFFABRRRQAUUUUAFFFFABRRRQAUUUUAFch8RPH+j+BbFJdUkD3UoJgtVdVeTHU8kAD/ACAa6+vlX9smCd9c0KdFYwxWzKxHRWZzj89p/KgC38ZviLqo0jSpV8N2FvDfRiaa4lgW5IBwRGGZcdDyceuPWvOfhB8Qtb8M6ykWj6da3VvOVFyhgydu5juDD7uN304Fcn4t16+vRZwNc3iW9pZ29skDyECPZEqsMZ4+YMfxqn4Ydri78i4eWSBsFozKwVvrginYD618KfHKzutTlsfE1vbaeRKIo54piwYnBGUIyBgjJBIBq78Q/jdpXhDxDd6JHpl3f6hahDNh1jjXcoZRuOSeCO1fJF0kdlqObaJYxG25VX2rV+JOtNrPjzU9WlWMXV7sMsMbEiJkUKBkj0Ap2A+0Phh41h8eeGf7WhtGs3SZoJYWkEm1gAeGwMjDDsK62vmr9k3xUI5tS8MXUWxp2N9bvnhmCqrr9cBSPoa+lakAooooAKKKKACiiigAooooAKKKKACiiigAooooAKKKKACiiigAooooAKKKKACiiigAooooAKKKKACiiigAooooAKKKKACiiigAooooAKKKKACiiigAooooAKKKKACiiigAooooAKKKKACiiigAooooAK+e/wBpG7mtfEFq9vO8LCwGWR9pP7xv8M/hntX0JXzb+1FaJP4hsZJ49wFiDEd2MOHbJwOuAR7c/hVR3Ez5n1UlncscknJJqx4TONSWq2qdWqx4W41NMd6fUZqaoP8AiYkepp/itnk123kNnBZvHEI2hji2YIHO4HvzRquF1LJ4G7vXrF/8EPFut+Jby+tFsU0+9ZbiK4mnwNrKpxtALZHI6dqTBGt+zF4N1C51xPFl00aadbLJDAAfmkkI2njsACevfFfT1cr8MfCp8GeDbLRpJ1uJ4i7yyoMKzMxPAPYDA/CuqqWAUUUUAFFFFABRRRQAUUUUAFFFFABRRRQAUUUUAFFFFABRRRQAUUUUAFFFFABRRRQAUUUUAFFFFABRRRQAUUUUAFFFFABRRRQAUUUUAFFFFABRRRQAUUUUAFFFFABRRRQAUUUUAFFFFABRRRQAUUUUAFebfGj4dy+OrC0exltkvrQOEW4X5XDY74JU8dcd69Joo2A/P/x78OvEvhEJJremyQW8jFY5VmWVGI+jHH44rlNLjZbjf+82L94oSMfiK+uf2sAP+EQ00nP+vbHH+yK+UtJ/1NwPUiqA9l8NfAPxPq19bz6iltpVm2HaWSVZZCp/uqpOT9SK+tbWBLW1ht4s+XEgRc+gGBVfQ236Jp7H+K3jP/joq7U3AKKKKACiiigAooooAKKKKACiiigAooooAKKKKACiiigAooooAKKKKACiiigAooooAKKKKACiiigAooooAKKKKACiiigAooooAKKKKACiiigAooooAKKKKACiiigAooooAKKKKACiiigAooooAKKKKACiiigAooooA8S/atXPgmwb0uiP/HD/AIV8m6R9yf8AD+dfW37Vg/4oGxP/AE/Bf/Ibn+lfJOk/duP896pbAfoh4f8A+QDpv/XtF/6CKv1m+Gm3eHNKb1tIj/44K0qkAooooAKKKKACiiigAooooAKKKKACiiigAooooAKKKKACiiigAooooAKKKKACiiigAooooAKKKKACiiigAooooAKKKKACiiigAooooAKKKKACiiigAooooAKKKKACiiigAooooAKKKKACiiigAooooAKKKKACiiigDxr9qpd3w7tD/dv0P/kOSvkTSulx9K+wP2pBn4bxH0vk/wDQJK+PtL/5ePpVLYD9DPCZz4W0Y+tlD/6AK1axvBZLeDtCY9TYQH/yGtbNSAUUUUAFFFFABRRRQAUUUUAFFFFABRRRQAUUUUAFFFFABRRRQAUUUUAFFFFABRRRQAUUUUAFFFFABRRRQAUUUUAFFFFABRRRQAUUUUAFFFFABRRRQAUUUUAFFFFABRRRQAUUUUAFFFFABRRRQAUUUUAFFFFABRRRQB5D+1EM/DRPa9j/APQJK+PNM+9cfSvsj9pxc/DFz6XcZ/Rq+NtN/wBZOPaqWwH6EeCDnwXoBH/QPt//AEWtbVYPgA7vAnhwnvptt/6KWt6pAKKKKACiiigAooooAKKKKACiiigAooooAKKKKACiiigAooooAKKKKACiiigAooooAKKKKACiiigAooooAKKKKACiiigAooooAKKKKACiiigAooooAKKKKACiiigAooooAKKKKACiiigAooooAKKKKACiiigAooooA8q/aXGfhfP7XMf/ALNXxjp/+um+lfZ/7Soz8L7j/r4j/rXxhp/+vl+hqlsB+gXw5O74feGT66ZbH/yEtdDXNfDHn4beFCf+gTa/+iVrpakAooooAKKKKACiiigAooooAKKKKACiiigAooooAKKKKACiiigAooooAKKKKACiiigAooooAKKKKACiiigAooooAKKKKACiiigAooooAKKKKACiiigAooooAKKKKACiiigAooooAKKKKACiiigAooooAKKKKACiiigDy79pIZ+Ft2fSeI/qa+LLE4uZfoa+1/2jhn4VaifSWI/+PCviiy/4+ZPoapbAffvwubd8NPCh/wCoVaj/AMhLXT1ynwnOfhn4W9tOgH5IBXV1IBRRRQAUUUUAFFFFABRRRQAUUUUAFFFFABRRRQAUUUUAFFFFABRRRQAUUUUAFFFFABRRRQAUUUUAFFFFABRRRQAUUUUAFFFFABRRRQAUUUUAFFFFABRRRQAUUUUAFFFFABRRRQAUUUUAFFFFABRRRQAUUUUAFFFBOBk9KAPNP2i/+STasfR4f/Rqj+tfEtl/x9SfQ19M/Hv4nWGq+HtS8O6ZAJoWdA92ZMAlXDfIuPmGVxnP4d6+YbWUJcuW4GDVID77+EDbvhh4ZP8A04xj8hiuvr5/+BPxe0uTS9C8LanCbW6Ci2t5g25XbJChh/CTxjr17V9AVIBRRRQAUUUUAFFFFABRRRQAUUUUAFFFFABRRRQAUUUUAFFFFABRRRQAUUUUAFFFFABRRRQAUUUUAFFFFABRRRQAUUUUAFFFFABRRRQAUUUUAFFFFABRRRQAUUUUAFFFFABRRRQAUUUUAFFFFABRRRQAUUUUAFY3jSV4PCGtyxMVdLKZlI7HYa2aw/HQz4L10etjN/6AaAPhLXNTlvYmZtmxW2r8uCeSO3HasCAbpORmr938tq+f+en/ALMao23+ux7n+VWxGnp93Lp99BeWZEVxayLLGw5KupBB/Aiv0TQ5UH1FfnOE+Zxnrj+VfofpMpn0qzmPWSFH/NQaljLVFFFIAooooAKKKKACiiigAooooAKKKKACiiigAooooAKKKKACiiigAooooAKKKKACiiigAooooAKKKKACiiigAooooAKKKKACiiigAooooAKKKKACiiigAooooAKKKKACiiigAooooAKKKKACiiigAooooAKxPHP/ACJeu/8AXjN/6Aa26w/HP/Il67/14zf+gGgD4Cv/APj1k/3/AP2ZqoW3/HwPqa0NQH+jS+z/ANTWfb/8fA/3jVsRog/P+VfoH4VfzfDGkSf37OFvzQV+ff8AF+A/rX354EcSeB/Dzjo2nW5/8hLUsZuUUUUgCiiigAooooAKKKKACiiigAooooAKKKKACiiigAooooAKKKKACiiigAooooAKKKKACiiigAooooAKKKKACiiigAooooAKKKKACiiigAooooAKKKKACiiigAooooAKKKKACiiigAooooAKKKKACiiigArn/iFMIPAniCQgttsJuB1PyGugrD8c2E+qeDNbsbRC9zcWcscSg4yxUgDP1oA+A9R4hnU9Q/T8TWdb/wCvH+9Wnr9td2d5NbXayRyxna8cyYZT6EcY/KseLeHyAuaoDUZgpyfQf1r70+GEnmfDfwsxzn+y7YHPqIlBr4KtLW7vJ4oLZHllkIVIoY8sx9AOSfwr74+HFhdaZ4C0Cxv4jFdQWUUckZOShCjg+4pMDo6KKKQBRRRQAUUUUAFFFFABRRRQAUUUUAFFFFABRRRQAUUUUAFFFFABRRRQAUUUUAFFFFABRRRQAUUUUAFFFFABRRRQAUUUUAFFFFABRRRQAUUUUAFFFFABRRRQAUUUUAFFFFABRRRQAUUUUAFFFFABRRRQAUUUUAfPP7XlvEdL0Cby08zzJlL45IwmBn86+WYRmcA9M9K+rv2uh/xIdBP/AE2l/wDQVr5Rg/4+R9apAfSf7H8Mbaj4okaNDIkduEcjLKCZMgH3wPyr6Zr5o/Y9/wCP/wAWD/pnbfzlr6XpMAooopAFFFFABRRRQAUUUUAFFFFABRRRQAUUUUAFFFFABRRRQAUUUUAFFFFABRRRQAUUUUAFFFFABRRRQAUUUUAFFFFABRRRQAUUUUAFFFFABRRRQAUUUUAFFFFABRRRQAUUUUAFFFFABRRRQAUUUUAFFFFABRRRQB4F+1z/AMi7oZ/6by/+grXyhD/x8j619Y/tcj/imtEP/TxJ/wCgivk2H/j5H1qkB9K/se/8hDxX/wBc7b+ctfTFfM37Hn/IR8V/9c7b+ctfTNJgFFFFIAooooAKKKKACiiigAooooAKKKKACiiigAooooAKKKKACiiigAooooAKKKKACiiigAooooAKKKKACiiigAooooAKKKKACiiigAooooAKKKKACiiigAooooAKKKKACiiigAooooAKKKKACiiigAooooAKKKKAPBf2uP8AkWdF/wCviT/0EV8mRf8AHwPrX1p+1wP+KX0Y/wDTw/8A6CK+S4f+PgfWqQH0p+x7/wAhHxX/ANcrb+ctfTNfM37Hn/IR8Vf9crb+ctfTNJgFFFFIAooooAKKKKACiiigAooooAKKKKACiiigAooooAKKKKACiiigAooooAKKKKACiiigAooooAKKKKACiiigAooooAKKKKACiiigAooooAKKKKACiiigAooooAKKKKACiiigAooooAKKKKACiiigAooooAKKKKAPBv2uP+RV0f8A6+X/APQa+Sof+PkfWvrX9rrjwno3/X0//oNfJER/0gfWmgPpb9jw/wDEy8V/9crb+clfTVfMX7HZ/wCJr4qH/TK3/wDQpK+naTAKKKKACiiigAooooAKKKKACiiigAooooAKKKKACiiigAooooAKKKKACiiigAooooAKKKKACiiigAooooAKKKKACiiigAooooAKKKKACiiigAooooAKKKKACiiigAooooAKKKKACiiigAooooAKKq6lqFrplq1xfTpDCvdj1PoB3NeZeIviZK5eLR4xDH086QAufoOg/WgD1SeaKCMyTyJHGOrOwAH4msG98Z6DaZD36SMO0Sl/1HH614TqOu3N9KZLu4lnf1diaoG63d/1oCx7Td/E7S4yRb2l1KR3baoP6mse5+K0ucW+lxr7vMW/QAV5Z56gctVO71OOHhBuenoFhvx/8Z3niPRdOt7qC3iSOZnXywc5xjnJ968CiP8ApA+td78RdTN3FbQuy7lLNtA6A4rz6Jv9IFMD1/4DeLb7wvq+rtYR28n2iFN4mUn7rHGMEf3jXuEHxhv1x9o0y0k/3HZP55r5e8B3TQardbDy0WOnuK7g6iSMsPyo0A96tvjLaHH2rSZk9fLmDfzArb074q+Grtgs01xZk/8APeLj81zXzI2oKehphvc/xUWQj7N0zVtP1SPfp17b3Sjr5UgbH1A6Vdr4og1OW3lWWCZ4pFOVdGKkfiK7zwz8YNf0lkS9kXU7UcFZ/v49nHOfrmlYZ9N0Vyvgjx3o3i+A/YJTFeIMyWsvDr7j+8PcfjiuqpAFFFFABRRRQAUUUUAFFFFABRRRQAUUUUAFFFFABRRRQAUUUUAFFFFABRRRQAUUUUAFFFFABRRRQAUUUUAFFFFABRRRQAUUUUAFFFFABRRRQAUUUUAFFFFABRRRQAVX1C7isLGe7uG2wwoZHPsBmrFcT8Zp5Lf4d6m0RwSYlJ9vMXNAHj3izxXda7fvPcOQgJEcYPyovoP8a5iW8J/irHlvixIPB7g9qqvd+9A7m017jvUEmo4HWsSS696pzXJOeaLBc2bjVmGcGqD6uoY7xmsiWYnvVKWTNOwri+LpoLyKGSPiVMgn2NceuVkzmty+bKmsd1+agDb8KXYs7+WeRj80ZQY9D/8AqrdudZ3jbENq+p61yNp8prQVqANVb5yetTpeH1rGDVIsmKYG0Lr3pwu/esYTUvne9AHR6drFzp17Dd2M8kFzC2+ORDgqa+wvhV4uHjPwhBqTqqXcbm3uVXoJFAJI9iCp9s4r4Ze52jOa+n/2S52bwtrULHpdrLj03Jj/ANkpMD3aiiikAUUUUAFFFFABRRRQAUUUUAFFFFABRRRQAUUUUAFFFFABRRRQAUUUUAFFFFABRRRQAUUUUAFFFFABRRRQAUUUUAFFFFABRRRQAUUUUAFFFFABRRRQAUUUUAFcH8cc/wDCtdTI7NET/wB/FrvKyfFmiQ+I/Dt/pNwxRLqPaHAyUYcq2O+CAcUID4nN3A58q7LJjhZk5K/UdxUdza3aRmaDbd24/wCWtv8ANj/eXqPxFWPHPhrVPCuryWGsW7RSDmOQcpKv95D3H6jvg1yy3M1tIHgleNx3U4NW9RF03it0aonn96guNXkuCftkUVw399lw/wD30MGqMk8R+4JI/bO4UrAX3lz3qB5KoNcEdGB/DFRtdnvSGTXLZFZzjmpXuFYdahLg96ALEHBq2rVno/pVmNZpPur+ZxTEWN9HmU9LCZhmSeCMe7Z/lTzZW6D95cvIfRFwPzoAgacDqab5zt9wfiae/kp/qose7HJqJnJPJoAkiGXBc5NfUH7I5ka18SkqfJ3W4Vu2795kfyr5r8P6RqGvarBp2j2sl1ezNhI4xk/U+gHcngV90fCnwZF4G8H22lhlku2JmupV6PKcZx7AAAewz3oYzsKKKKkAooooAKKKKACiiigAooooAKKKKACiiigAooooAKKKKACiiigAooooAKKKKACiiigAooooAKKKKACiiigAooooAKKKKACiiigAooooAKKKKACiiigAooooAKKKKAMvxFoGl+JNNew1uyiu7Vv4XHKn1UjlT7gg187+Pf2eL+BpLnwddreQnkWd0wSVfZX4Vvx2/jX05RRcD88/EnhjXPDspTW9JvbHnAaaIhG+jdD+Brn256V+lUsaSxtHKiujDDKwyCPcVxuufCzwRrZZr/w3YB26vboYGPuTGVJ/GncVj4CamGvsjVP2bfBd2SbSfV7H0WK4V1H/AH2pP61zN7+y1aNn7F4pnj44EtmH/UOKLjPlogegoAHoK+kLj9lrUFYfZ/E9rIvffaMh/RjUP/DLur/9DFYf9+XouB88LVmLNfQcH7LmpF/33ia0jT1S1Zz+rCtSz/ZdRMfavFjtzyI7ALx+Mhp3EfOaZpzjA+Y4/GvqzTf2bPC8BDX2qaxdHuokSNT+AUn9a7TQ/g/4E0Zle28PWs8g/juy1xz64ckfkKVxnxZofh3WPENx5GhaZeX8mcHyIiwX/eboB7mvZfBX7N2r3zRz+Lb6PTbfqba2IlmPsW+6v1G6vqi2ghtYUhtoo4YUGFSNQqqPYCpKLgc54K8E6B4MsTbeH7CO3LACSY/NLL/vOeT9Og7AV0d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117" name="表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03810"/>
              </p:ext>
            </p:extLst>
          </p:nvPr>
        </p:nvGraphicFramePr>
        <p:xfrm>
          <a:off x="8706" y="5580471"/>
          <a:ext cx="3401792" cy="470535"/>
        </p:xfrm>
        <a:graphic>
          <a:graphicData uri="http://schemas.openxmlformats.org/drawingml/2006/table">
            <a:tbl>
              <a:tblPr/>
              <a:tblGrid>
                <a:gridCol w="1050926"/>
                <a:gridCol w="1050926"/>
                <a:gridCol w="1299940"/>
              </a:tblGrid>
              <a:tr h="123825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UCAM-C520FEBK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\5,310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¥2,980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：ワイド画面・</a:t>
                      </a:r>
                      <a:r>
                        <a:rPr lang="en-US" altLang="ja-JP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HD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対応　</a:t>
                      </a:r>
                      <a:r>
                        <a:rPr lang="en-US" altLang="ja-JP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万画素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タイトル 1"/>
          <p:cNvSpPr txBox="1">
            <a:spLocks/>
          </p:cNvSpPr>
          <p:nvPr/>
        </p:nvSpPr>
        <p:spPr>
          <a:xfrm>
            <a:off x="10611" y="4211653"/>
            <a:ext cx="1084784" cy="25800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万画素</a:t>
            </a:r>
            <a:endParaRPr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9" name="図 1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89" y="4568954"/>
            <a:ext cx="1473437" cy="916051"/>
          </a:xfrm>
          <a:prstGeom prst="rect">
            <a:avLst/>
          </a:prstGeom>
        </p:spPr>
      </p:pic>
      <p:pic>
        <p:nvPicPr>
          <p:cNvPr id="120" name="図 1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0532" y="4951416"/>
            <a:ext cx="585710" cy="476292"/>
          </a:xfrm>
          <a:prstGeom prst="rect">
            <a:avLst/>
          </a:prstGeom>
        </p:spPr>
      </p:pic>
      <p:sp>
        <p:nvSpPr>
          <p:cNvPr id="121" name="正方形/長方形 120"/>
          <p:cNvSpPr/>
          <p:nvPr/>
        </p:nvSpPr>
        <p:spPr>
          <a:xfrm>
            <a:off x="2281145" y="5231128"/>
            <a:ext cx="1331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ja-JP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Φ</a:t>
            </a:r>
            <a:r>
              <a:rPr lang="en-US" altLang="ja-JP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3.5mm 3</a:t>
            </a: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極ミニプラグ</a:t>
            </a:r>
            <a:endParaRPr lang="en-US" altLang="ja-JP" sz="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イヤホン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マイク</a:t>
            </a: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付属</a:t>
            </a:r>
            <a:endParaRPr lang="en-US" altLang="ja-JP" sz="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2" name="円形吹き出し 121"/>
          <p:cNvSpPr/>
          <p:nvPr/>
        </p:nvSpPr>
        <p:spPr>
          <a:xfrm>
            <a:off x="1845129" y="4458199"/>
            <a:ext cx="1412669" cy="411153"/>
          </a:xfrm>
          <a:prstGeom prst="wedgeEllipseCallout">
            <a:avLst>
              <a:gd name="adj1" fmla="val -46308"/>
              <a:gd name="adj2" fmla="val 65043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1969772" y="4488776"/>
            <a:ext cx="1365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ワンランク上の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高画質モデル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4" name="図 1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66" y="5189562"/>
            <a:ext cx="352964" cy="352964"/>
          </a:xfrm>
          <a:prstGeom prst="rect">
            <a:avLst/>
          </a:prstGeom>
        </p:spPr>
      </p:pic>
      <p:graphicFrame>
        <p:nvGraphicFramePr>
          <p:cNvPr id="73" name="表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13269"/>
              </p:ext>
            </p:extLst>
          </p:nvPr>
        </p:nvGraphicFramePr>
        <p:xfrm>
          <a:off x="47200" y="3658022"/>
          <a:ext cx="3401792" cy="511188"/>
        </p:xfrm>
        <a:graphic>
          <a:graphicData uri="http://schemas.openxmlformats.org/drawingml/2006/table">
            <a:tbl>
              <a:tblPr/>
              <a:tblGrid>
                <a:gridCol w="1050926"/>
                <a:gridCol w="1050926"/>
                <a:gridCol w="1299940"/>
              </a:tblGrid>
              <a:tr h="187338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UCAM-DSARMBK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</a:t>
                      </a:r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4,200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¥2,480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WEB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カメラ用卓上スタンド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" name="タイトル 1"/>
          <p:cNvSpPr txBox="1">
            <a:spLocks/>
          </p:cNvSpPr>
          <p:nvPr/>
        </p:nvSpPr>
        <p:spPr>
          <a:xfrm>
            <a:off x="11373" y="2329980"/>
            <a:ext cx="2123341" cy="258008"/>
          </a:xfrm>
          <a:prstGeom prst="rect">
            <a:avLst/>
          </a:prstGeom>
          <a:solidFill>
            <a:srgbClr val="6600FF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カメラ卓上スタンド</a:t>
            </a:r>
            <a:endParaRPr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4832" y="2438843"/>
            <a:ext cx="1385535" cy="1385535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3971" y="2498625"/>
            <a:ext cx="1090127" cy="1090127"/>
          </a:xfrm>
          <a:prstGeom prst="rect">
            <a:avLst/>
          </a:prstGeom>
        </p:spPr>
      </p:pic>
      <p:sp>
        <p:nvSpPr>
          <p:cNvPr id="80" name="円形吹き出し 79"/>
          <p:cNvSpPr/>
          <p:nvPr/>
        </p:nvSpPr>
        <p:spPr>
          <a:xfrm>
            <a:off x="1039715" y="2636067"/>
            <a:ext cx="1110791" cy="598800"/>
          </a:xfrm>
          <a:prstGeom prst="wedgeEllipseCallout">
            <a:avLst>
              <a:gd name="adj1" fmla="val -42320"/>
              <a:gd name="adj2" fmla="val 54687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047336" y="2744783"/>
            <a:ext cx="1102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高さ調節可能。</a:t>
            </a:r>
            <a:endParaRPr kumimoji="1"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角度調整も簡単</a:t>
            </a:r>
            <a:endParaRPr kumimoji="1"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13287" y="3250871"/>
            <a:ext cx="2378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u="sng" dirty="0" smtClean="0">
                <a:solidFill>
                  <a:srgbClr val="FF0000"/>
                </a:solidFill>
              </a:rPr>
              <a:t>UCAM-C820ABBK</a:t>
            </a:r>
            <a:r>
              <a:rPr kumimoji="1" lang="ja-JP" altLang="en-US" sz="1000" b="1" u="sng" dirty="0" smtClean="0">
                <a:solidFill>
                  <a:srgbClr val="FF0000"/>
                </a:solidFill>
              </a:rPr>
              <a:t>　と</a:t>
            </a:r>
            <a:endParaRPr kumimoji="1" lang="en-US" altLang="ja-JP" sz="1000" b="1" u="sng" dirty="0" smtClean="0">
              <a:solidFill>
                <a:srgbClr val="FF0000"/>
              </a:solidFill>
            </a:endParaRPr>
          </a:p>
          <a:p>
            <a:r>
              <a:rPr kumimoji="1" lang="ja-JP" altLang="en-US" sz="1000" b="1" u="sng" dirty="0" smtClean="0">
                <a:solidFill>
                  <a:srgbClr val="FF0000"/>
                </a:solidFill>
              </a:rPr>
              <a:t>セットでどうぞ</a:t>
            </a:r>
            <a:r>
              <a:rPr lang="ja-JP" altLang="en-US" sz="1000" b="1" u="sng" dirty="0" smtClean="0">
                <a:solidFill>
                  <a:srgbClr val="FF0000"/>
                </a:solidFill>
              </a:rPr>
              <a:t>！！</a:t>
            </a:r>
            <a:endParaRPr kumimoji="1" lang="en-US" altLang="ja-JP" sz="1000" b="1" u="sng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4" name="表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99198"/>
              </p:ext>
            </p:extLst>
          </p:nvPr>
        </p:nvGraphicFramePr>
        <p:xfrm>
          <a:off x="3475318" y="3719511"/>
          <a:ext cx="3424804" cy="470535"/>
        </p:xfrm>
        <a:graphic>
          <a:graphicData uri="http://schemas.openxmlformats.org/drawingml/2006/table">
            <a:tbl>
              <a:tblPr/>
              <a:tblGrid>
                <a:gridCol w="1058035"/>
                <a:gridCol w="1058035"/>
                <a:gridCol w="1308734"/>
              </a:tblGrid>
              <a:tr h="123825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UCAM-C980FBBK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\12,430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¥6,980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：ワイド画面・</a:t>
                      </a:r>
                      <a:r>
                        <a:rPr lang="en-US" altLang="ja-JP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Full HD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対応　</a:t>
                      </a:r>
                      <a:r>
                        <a:rPr lang="en-US" altLang="ja-JP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800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万画素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" name="タイトル 1"/>
          <p:cNvSpPr txBox="1">
            <a:spLocks/>
          </p:cNvSpPr>
          <p:nvPr/>
        </p:nvSpPr>
        <p:spPr>
          <a:xfrm>
            <a:off x="3467483" y="2369301"/>
            <a:ext cx="1084784" cy="25800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en-US" altLang="ja-JP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万画素</a:t>
            </a:r>
            <a:endParaRPr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98605" y="2650220"/>
            <a:ext cx="1908082" cy="1033132"/>
          </a:xfrm>
          <a:prstGeom prst="rect">
            <a:avLst/>
          </a:prstGeom>
        </p:spPr>
      </p:pic>
      <p:sp>
        <p:nvSpPr>
          <p:cNvPr id="91" name="円形吹き出し 90"/>
          <p:cNvSpPr/>
          <p:nvPr/>
        </p:nvSpPr>
        <p:spPr>
          <a:xfrm>
            <a:off x="5366864" y="2607402"/>
            <a:ext cx="1412669" cy="411153"/>
          </a:xfrm>
          <a:prstGeom prst="wedgeEllipseCallout">
            <a:avLst>
              <a:gd name="adj1" fmla="val -46308"/>
              <a:gd name="adj2" fmla="val 65043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5581299" y="2711306"/>
            <a:ext cx="13652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圧倒的表現力！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5436635" y="3166786"/>
            <a:ext cx="14824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抜群の高感度と色再現性を実現する裏面照射型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CMOS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センサー採用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7" name="図 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1461" y="3298017"/>
            <a:ext cx="350340" cy="352964"/>
          </a:xfrm>
          <a:prstGeom prst="rect">
            <a:avLst/>
          </a:prstGeom>
        </p:spPr>
      </p:pic>
      <p:graphicFrame>
        <p:nvGraphicFramePr>
          <p:cNvPr id="136" name="表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63910"/>
              </p:ext>
            </p:extLst>
          </p:nvPr>
        </p:nvGraphicFramePr>
        <p:xfrm>
          <a:off x="-4871" y="7432858"/>
          <a:ext cx="3424804" cy="470535"/>
        </p:xfrm>
        <a:graphic>
          <a:graphicData uri="http://schemas.openxmlformats.org/drawingml/2006/table">
            <a:tbl>
              <a:tblPr/>
              <a:tblGrid>
                <a:gridCol w="1058035"/>
                <a:gridCol w="1058035"/>
                <a:gridCol w="1308734"/>
              </a:tblGrid>
              <a:tr h="123825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型番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定価（税抜）</a:t>
                      </a:r>
                      <a:endParaRPr lang="ja-JP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r>
                        <a:rPr lang="zh-TW" alt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UCAM-C310FBBK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\3,530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¥1,980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：ワイド画面・</a:t>
                      </a:r>
                      <a:r>
                        <a:rPr lang="en-US" altLang="ja-JP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HD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対応　</a:t>
                      </a:r>
                      <a:r>
                        <a:rPr lang="en-US" altLang="ja-JP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lang="ja-JP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万画素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7" name="図 1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077" y="6466024"/>
            <a:ext cx="1550019" cy="935011"/>
          </a:xfrm>
          <a:prstGeom prst="rect">
            <a:avLst/>
          </a:prstGeom>
        </p:spPr>
      </p:pic>
      <p:sp>
        <p:nvSpPr>
          <p:cNvPr id="138" name="タイトル 1"/>
          <p:cNvSpPr txBox="1">
            <a:spLocks/>
          </p:cNvSpPr>
          <p:nvPr/>
        </p:nvSpPr>
        <p:spPr>
          <a:xfrm>
            <a:off x="5061" y="6079911"/>
            <a:ext cx="1084784" cy="25800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3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万画素</a:t>
            </a:r>
            <a:endParaRPr lang="ja-JP" altLang="en-US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9" name="図 1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11924" y="6915984"/>
            <a:ext cx="1003939" cy="456083"/>
          </a:xfrm>
          <a:prstGeom prst="rect">
            <a:avLst/>
          </a:prstGeom>
        </p:spPr>
      </p:pic>
      <p:pic>
        <p:nvPicPr>
          <p:cNvPr id="140" name="図 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48" y="6984177"/>
            <a:ext cx="352964" cy="352964"/>
          </a:xfrm>
          <a:prstGeom prst="rect">
            <a:avLst/>
          </a:prstGeom>
        </p:spPr>
      </p:pic>
      <p:sp>
        <p:nvSpPr>
          <p:cNvPr id="141" name="円形吹き出し 140"/>
          <p:cNvSpPr/>
          <p:nvPr/>
        </p:nvSpPr>
        <p:spPr>
          <a:xfrm>
            <a:off x="1961285" y="6354521"/>
            <a:ext cx="1412669" cy="411153"/>
          </a:xfrm>
          <a:prstGeom prst="wedgeEllipseCallout">
            <a:avLst>
              <a:gd name="adj1" fmla="val -46308"/>
              <a:gd name="adj2" fmla="val 65043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2085928" y="6385098"/>
            <a:ext cx="1365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とりあえずこれ！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エントリ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ーモデル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87957" y="7704289"/>
            <a:ext cx="2937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ご興味のある方はお問い合わせください！！</a:t>
            </a:r>
            <a:endParaRPr kumimoji="1" lang="ja-JP" altLang="en-US" sz="10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08" t="3512" r="2393" b="73719"/>
          <a:stretch/>
        </p:blipFill>
        <p:spPr>
          <a:xfrm>
            <a:off x="3530980" y="6096837"/>
            <a:ext cx="1656267" cy="450004"/>
          </a:xfrm>
          <a:prstGeom prst="rect">
            <a:avLst/>
          </a:prstGeom>
        </p:spPr>
      </p:pic>
      <p:sp>
        <p:nvSpPr>
          <p:cNvPr id="149" name="円形吹き出し 148"/>
          <p:cNvSpPr/>
          <p:nvPr/>
        </p:nvSpPr>
        <p:spPr>
          <a:xfrm>
            <a:off x="5377237" y="6120954"/>
            <a:ext cx="1365210" cy="382761"/>
          </a:xfrm>
          <a:prstGeom prst="wedgeEllipseCallout">
            <a:avLst>
              <a:gd name="adj1" fmla="val -46308"/>
              <a:gd name="adj2" fmla="val 65043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57551" fontAlgn="auto">
              <a:spcBef>
                <a:spcPts val="0"/>
              </a:spcBef>
              <a:spcAft>
                <a:spcPts val="0"/>
              </a:spcAft>
            </a:pPr>
            <a:endParaRPr lang="ja-JP" altLang="en-US" sz="13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5377237" y="6159987"/>
            <a:ext cx="1365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かわいいカメラも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仲間入り！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7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3005</TotalTime>
  <Words>540</Words>
  <Application>Microsoft Office PowerPoint</Application>
  <PresentationFormat>画面に合わせる (4:3)</PresentationFormat>
  <Paragraphs>166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ELECOM</dc:creator>
  <cp:lastModifiedBy>Saki Maruyama</cp:lastModifiedBy>
  <cp:revision>136</cp:revision>
  <dcterms:created xsi:type="dcterms:W3CDTF">2020-04-22T04:38:38Z</dcterms:created>
  <dcterms:modified xsi:type="dcterms:W3CDTF">2021-05-25T04:32:38Z</dcterms:modified>
</cp:coreProperties>
</file>