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6858000" cy="9906000" type="A4"/>
  <p:notesSz cx="6735763" cy="9866313"/>
  <p:defaultTextStyle>
    <a:defPPr>
      <a:defRPr lang="ja-JP"/>
    </a:defPPr>
    <a:lvl1pPr marL="0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shid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612"/>
    <a:srgbClr val="F28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5461" autoAdjust="0"/>
  </p:normalViewPr>
  <p:slideViewPr>
    <p:cSldViewPr>
      <p:cViewPr varScale="1">
        <p:scale>
          <a:sx n="63" d="100"/>
          <a:sy n="63" d="100"/>
        </p:scale>
        <p:origin x="2760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399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7" y="529698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8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5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93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92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90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89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87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217386"/>
            <a:ext cx="3030141" cy="9241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1" cy="92410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8"/>
            <a:ext cx="3833813" cy="845449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  <a:prstGeom prst="rect">
            <a:avLst/>
          </a:prstGeom>
        </p:spPr>
        <p:txBody>
          <a:bodyPr vert="horz" lIns="83969" tIns="41985" rIns="83969" bIns="41985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311404"/>
            <a:ext cx="6172200" cy="6537501"/>
          </a:xfrm>
          <a:prstGeom prst="rect">
            <a:avLst/>
          </a:prstGeom>
        </p:spPr>
        <p:txBody>
          <a:bodyPr vert="horz" lIns="83969" tIns="41985" rIns="83969" bIns="4198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0" cy="527402"/>
          </a:xfrm>
          <a:prstGeom prst="rect">
            <a:avLst/>
          </a:prstGeom>
        </p:spPr>
        <p:txBody>
          <a:bodyPr vert="horz" lIns="83969" tIns="41985" rIns="83969" bIns="4198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C23B-0222-41BA-ACE4-987C90351BA9}" type="datetimeFigureOut">
              <a:rPr kumimoji="1" lang="ja-JP" altLang="en-US" smtClean="0"/>
              <a:pPr/>
              <a:t>2019/11/8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83969" tIns="41985" rIns="83969" bIns="4198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83969" tIns="41985" rIns="83969" bIns="4198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9745-44C9-4A81-B3EE-1EBB26D997A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9694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885" indent="-314885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251" indent="-262404" algn="l" defTabSz="839694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61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64" indent="-209923" algn="l" defTabSz="839694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310" indent="-209923" algn="l" defTabSz="839694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15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004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8851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8697" indent="-209923" algn="l" defTabSz="83969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o-hide\Desktop\buffa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" y="836"/>
            <a:ext cx="1885055" cy="586621"/>
          </a:xfrm>
          <a:prstGeom prst="rect">
            <a:avLst/>
          </a:prstGeom>
          <a:noFill/>
        </p:spPr>
      </p:pic>
      <p:sp>
        <p:nvSpPr>
          <p:cNvPr id="13" name="テキスト ボックス 13"/>
          <p:cNvSpPr txBox="1">
            <a:spLocks noChangeArrowheads="1"/>
          </p:cNvSpPr>
          <p:nvPr/>
        </p:nvSpPr>
        <p:spPr bwMode="auto">
          <a:xfrm>
            <a:off x="2347020" y="112867"/>
            <a:ext cx="4508326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OneDrive×NAS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ソリューション</a:t>
            </a:r>
            <a:endParaRPr lang="en-US" altLang="ja-JP" sz="2400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-66310" y="4903327"/>
            <a:ext cx="6990620" cy="75266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OneDrive×TeraStation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クラウド導入の課題を解決！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3732"/>
          <a:stretch/>
        </p:blipFill>
        <p:spPr>
          <a:xfrm>
            <a:off x="183440" y="848544"/>
            <a:ext cx="6185027" cy="3831571"/>
          </a:xfrm>
          <a:prstGeom prst="rect">
            <a:avLst/>
          </a:prstGeom>
        </p:spPr>
      </p:pic>
      <p:sp>
        <p:nvSpPr>
          <p:cNvPr id="76" name="円/楕円 38"/>
          <p:cNvSpPr/>
          <p:nvPr/>
        </p:nvSpPr>
        <p:spPr>
          <a:xfrm>
            <a:off x="42892" y="1825489"/>
            <a:ext cx="2882052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外出先から閲覧したいデータはクラウド、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社外秘データは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NAS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へ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0" name="雲形吹き出し 79"/>
          <p:cNvSpPr/>
          <p:nvPr/>
        </p:nvSpPr>
        <p:spPr>
          <a:xfrm>
            <a:off x="4221088" y="1057275"/>
            <a:ext cx="2616307" cy="1057574"/>
          </a:xfrm>
          <a:prstGeom prst="cloudCallout">
            <a:avLst>
              <a:gd name="adj1" fmla="val -59300"/>
              <a:gd name="adj2" fmla="val 5024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PC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とクラウドの同期でネットワークが混雑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" name="雲形吹き出し 111"/>
          <p:cNvSpPr/>
          <p:nvPr/>
        </p:nvSpPr>
        <p:spPr>
          <a:xfrm>
            <a:off x="30433" y="708886"/>
            <a:ext cx="3245521" cy="964839"/>
          </a:xfrm>
          <a:prstGeom prst="cloudCallout">
            <a:avLst>
              <a:gd name="adj1" fmla="val 41147"/>
              <a:gd name="adj2" fmla="val 628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企業ポリシーで社外秘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データはクラウド保存不可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741" r="18233" b="24551"/>
          <a:stretch/>
        </p:blipFill>
        <p:spPr>
          <a:xfrm>
            <a:off x="2812427" y="1490128"/>
            <a:ext cx="1493497" cy="2080228"/>
          </a:xfrm>
          <a:prstGeom prst="rect">
            <a:avLst/>
          </a:prstGeom>
        </p:spPr>
      </p:pic>
      <p:sp>
        <p:nvSpPr>
          <p:cNvPr id="111" name="雲形吹き出し 110"/>
          <p:cNvSpPr/>
          <p:nvPr/>
        </p:nvSpPr>
        <p:spPr>
          <a:xfrm>
            <a:off x="0" y="3512283"/>
            <a:ext cx="3031040" cy="828091"/>
          </a:xfrm>
          <a:prstGeom prst="cloudCallout">
            <a:avLst>
              <a:gd name="adj1" fmla="val 46585"/>
              <a:gd name="adj2" fmla="val -763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クラウド利用のライセンス費用が気になる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…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2765" y="5672555"/>
            <a:ext cx="645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EE46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Office365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導入済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ご検討中のお客様へ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OneDrive×TeraStation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組み合わせでさらに便利に！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円/楕円 44"/>
          <p:cNvSpPr/>
          <p:nvPr/>
        </p:nvSpPr>
        <p:spPr>
          <a:xfrm>
            <a:off x="4473532" y="2015452"/>
            <a:ext cx="2363863" cy="12162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クラウドとの通信を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</a:rPr>
              <a:t>NAS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に集約し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ネットワーク負担を軽減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7" name="円/楕円 39"/>
          <p:cNvSpPr/>
          <p:nvPr/>
        </p:nvSpPr>
        <p:spPr>
          <a:xfrm>
            <a:off x="1962304" y="4021935"/>
            <a:ext cx="2774555" cy="7870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itchFamily="50" charset="-128"/>
                <a:ea typeface="Meiryo UI" pitchFamily="50" charset="-128"/>
              </a:rPr>
              <a:t>社外勤務の社員にのみライセンス配布することで最適化</a:t>
            </a:r>
            <a:endParaRPr kumimoji="1"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 bwMode="auto">
          <a:xfrm>
            <a:off x="188640" y="6285913"/>
            <a:ext cx="6445472" cy="3009902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 bwMode="auto">
          <a:xfrm>
            <a:off x="2445905" y="6814882"/>
            <a:ext cx="4081895" cy="1947607"/>
          </a:xfrm>
          <a:prstGeom prst="roundRect">
            <a:avLst>
              <a:gd name="adj" fmla="val 3394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 bwMode="auto">
          <a:xfrm flipH="1">
            <a:off x="1924995" y="7365034"/>
            <a:ext cx="973813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5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1" name="直線矢印コネクタ 50"/>
          <p:cNvCxnSpPr/>
          <p:nvPr/>
        </p:nvCxnSpPr>
        <p:spPr bwMode="auto">
          <a:xfrm flipH="1">
            <a:off x="4740703" y="8029398"/>
            <a:ext cx="102824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5805264" y="7491439"/>
            <a:ext cx="0" cy="55421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矢印コネクタ 52"/>
          <p:cNvCxnSpPr/>
          <p:nvPr/>
        </p:nvCxnSpPr>
        <p:spPr bwMode="auto">
          <a:xfrm flipH="1">
            <a:off x="4714858" y="7237310"/>
            <a:ext cx="1244177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16668"/>
          <a:stretch/>
        </p:blipFill>
        <p:spPr bwMode="auto">
          <a:xfrm>
            <a:off x="5093631" y="7174922"/>
            <a:ext cx="1332000" cy="3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線矢印コネクタ 54"/>
          <p:cNvCxnSpPr/>
          <p:nvPr/>
        </p:nvCxnSpPr>
        <p:spPr bwMode="auto">
          <a:xfrm flipV="1">
            <a:off x="1296671" y="7830744"/>
            <a:ext cx="0" cy="50578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triangle" w="med" len="med"/>
            <a:tailEnd type="triangle"/>
          </a:ln>
          <a:effectLst/>
        </p:spPr>
      </p:cxn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274" y="8498504"/>
            <a:ext cx="914436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角丸四角形 56"/>
          <p:cNvSpPr/>
          <p:nvPr/>
        </p:nvSpPr>
        <p:spPr bwMode="auto">
          <a:xfrm>
            <a:off x="440880" y="8924740"/>
            <a:ext cx="1908000" cy="27511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出張先</a:t>
            </a:r>
          </a:p>
        </p:txBody>
      </p:sp>
      <p:sp>
        <p:nvSpPr>
          <p:cNvPr id="59" name="角丸四角形 58"/>
          <p:cNvSpPr/>
          <p:nvPr/>
        </p:nvSpPr>
        <p:spPr bwMode="auto">
          <a:xfrm>
            <a:off x="3931732" y="8283527"/>
            <a:ext cx="1159318" cy="33833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社外秘・個人情報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を含むデータ</a:t>
            </a:r>
          </a:p>
        </p:txBody>
      </p:sp>
      <p:sp>
        <p:nvSpPr>
          <p:cNvPr id="60" name="角丸四角形 59"/>
          <p:cNvSpPr/>
          <p:nvPr/>
        </p:nvSpPr>
        <p:spPr bwMode="auto">
          <a:xfrm>
            <a:off x="1880952" y="7084995"/>
            <a:ext cx="1116000" cy="22089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505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データ同期</a:t>
            </a:r>
          </a:p>
        </p:txBody>
      </p:sp>
      <p:sp>
        <p:nvSpPr>
          <p:cNvPr id="61" name="角丸四角形 60"/>
          <p:cNvSpPr/>
          <p:nvPr/>
        </p:nvSpPr>
        <p:spPr bwMode="auto">
          <a:xfrm>
            <a:off x="3978169" y="7419431"/>
            <a:ext cx="1016904" cy="33833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外出先からも</a:t>
            </a:r>
            <a:endParaRPr kumimoji="1" lang="en-US" altLang="ja-JP" sz="800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編集したいデータ</a:t>
            </a:r>
          </a:p>
        </p:txBody>
      </p:sp>
      <p:pic>
        <p:nvPicPr>
          <p:cNvPr id="6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7020" y="7113629"/>
            <a:ext cx="494131" cy="540000"/>
          </a:xfrm>
          <a:prstGeom prst="rect">
            <a:avLst/>
          </a:prstGeom>
          <a:noFill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418" y="6994378"/>
            <a:ext cx="389873" cy="4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角丸四角形 63"/>
          <p:cNvSpPr/>
          <p:nvPr/>
        </p:nvSpPr>
        <p:spPr bwMode="auto">
          <a:xfrm>
            <a:off x="3141964" y="7038647"/>
            <a:ext cx="993238" cy="13442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同期用</a:t>
            </a:r>
            <a:r>
              <a:rPr kumimoji="1" lang="ja-JP" altLang="en-US" sz="10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フォルダ</a:t>
            </a:r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5080" y="7853891"/>
            <a:ext cx="389873" cy="4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角丸四角形 65"/>
          <p:cNvSpPr/>
          <p:nvPr/>
        </p:nvSpPr>
        <p:spPr bwMode="auto">
          <a:xfrm>
            <a:off x="3145179" y="8474493"/>
            <a:ext cx="990023" cy="24478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社内用フォルダ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721" y="7431350"/>
            <a:ext cx="720000" cy="7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正方形/長方形 67"/>
          <p:cNvSpPr/>
          <p:nvPr/>
        </p:nvSpPr>
        <p:spPr>
          <a:xfrm>
            <a:off x="2502632" y="8158055"/>
            <a:ext cx="910499" cy="327170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pPr algn="ctr"/>
            <a:r>
              <a:rPr lang="en-US" altLang="ja-JP" sz="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TeraStation</a:t>
            </a:r>
          </a:p>
          <a:p>
            <a:pPr algn="ctr"/>
            <a:r>
              <a:rPr lang="en-US" altLang="ja-JP" sz="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TS5010/3010</a:t>
            </a:r>
          </a:p>
        </p:txBody>
      </p:sp>
      <p:sp>
        <p:nvSpPr>
          <p:cNvPr id="69" name="角丸四角形 68"/>
          <p:cNvSpPr/>
          <p:nvPr/>
        </p:nvSpPr>
        <p:spPr bwMode="auto">
          <a:xfrm>
            <a:off x="-20716" y="7416277"/>
            <a:ext cx="2456486" cy="4280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Office365</a:t>
            </a:r>
            <a:r>
              <a:rPr lang="ja-JP" altLang="en-US" sz="105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なら</a:t>
            </a:r>
            <a:r>
              <a:rPr kumimoji="1" lang="en-US" altLang="ja-JP" sz="1050" i="0" u="sng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  <a:r>
              <a:rPr kumimoji="1" lang="ja-JP" altLang="en-US" sz="1050" i="0" u="sng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en-US" altLang="ja-JP" sz="1050" i="0" u="sng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1TB</a:t>
            </a:r>
            <a:r>
              <a:rPr kumimoji="1" lang="ja-JP" altLang="en-US" sz="1050" i="0" u="sng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まで</a:t>
            </a:r>
            <a:endParaRPr kumimoji="1" lang="en-US" altLang="ja-JP" sz="1050" i="0" u="sng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1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追加費用なし</a:t>
            </a:r>
            <a:r>
              <a:rPr kumimoji="1" lang="ja-JP" altLang="en-US" sz="1100" b="1" i="0" u="sng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1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使用可能！</a:t>
            </a:r>
            <a:endParaRPr kumimoji="1" lang="ja-JP" altLang="en-US" sz="1100" b="1" i="0" u="sng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073024" y="7015341"/>
            <a:ext cx="8148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7574"/>
            <a:r>
              <a:rPr lang="en-US" altLang="ja-JP" sz="1200" spc="-6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</a:p>
          <a:p>
            <a:pPr defTabSz="817574"/>
            <a:r>
              <a:rPr lang="en-US" altLang="ja-JP" sz="1200" spc="-6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 Business</a:t>
            </a:r>
            <a:endParaRPr lang="ja-JP" altLang="en-US" sz="1200" spc="-6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65384" y="6759374"/>
            <a:ext cx="1010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7574"/>
            <a:r>
              <a:rPr lang="en-US" altLang="ja-JP" sz="1200" spc="-6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</a:p>
        </p:txBody>
      </p:sp>
      <p:pic>
        <p:nvPicPr>
          <p:cNvPr id="7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3042" y="7956656"/>
            <a:ext cx="494131" cy="540000"/>
          </a:xfrm>
          <a:prstGeom prst="rect">
            <a:avLst/>
          </a:prstGeom>
          <a:noFill/>
        </p:spPr>
      </p:pic>
      <p:pic>
        <p:nvPicPr>
          <p:cNvPr id="73" name="Picture 6" descr="C:\Users\m1250m\Desktop\インターネットのアイコン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4759" y="7525765"/>
            <a:ext cx="442153" cy="451571"/>
          </a:xfrm>
          <a:prstGeom prst="rect">
            <a:avLst/>
          </a:prstGeom>
          <a:noFill/>
        </p:spPr>
      </p:pic>
      <p:sp>
        <p:nvSpPr>
          <p:cNvPr id="74" name="テキスト ボックス 73"/>
          <p:cNvSpPr txBox="1"/>
          <p:nvPr/>
        </p:nvSpPr>
        <p:spPr>
          <a:xfrm>
            <a:off x="1632329" y="9265294"/>
            <a:ext cx="45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・オフィス内でも外出先でも同じファイルが閲覧＆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編集できる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・社外秘データはクラウドに保存せずに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NAS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だけに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保存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OneDrive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との同期は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NAS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に一本化される為ネットワーク負荷が軽減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77473" y="8258329"/>
            <a:ext cx="1182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EE46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kumimoji="1" lang="en-US" altLang="ja-JP" sz="1400" b="1" dirty="0" smtClean="0">
                <a:solidFill>
                  <a:srgbClr val="EE46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ffice365</a:t>
            </a:r>
            <a:endParaRPr kumimoji="1" lang="ja-JP" altLang="en-US" sz="1400" b="1" dirty="0">
              <a:solidFill>
                <a:srgbClr val="EE461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211871" y="6880897"/>
            <a:ext cx="1182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EE46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kumimoji="1" lang="en-US" altLang="ja-JP" sz="1400" b="1" dirty="0" smtClean="0">
                <a:solidFill>
                  <a:srgbClr val="EE46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ffice365</a:t>
            </a:r>
            <a:endParaRPr kumimoji="1" lang="ja-JP" altLang="en-US" sz="1400" b="1" dirty="0">
              <a:solidFill>
                <a:srgbClr val="EE461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b="17100"/>
          <a:stretch/>
        </p:blipFill>
        <p:spPr>
          <a:xfrm>
            <a:off x="239991" y="6782996"/>
            <a:ext cx="822897" cy="503578"/>
          </a:xfrm>
          <a:prstGeom prst="rect">
            <a:avLst/>
          </a:prstGeom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7011" y="8212847"/>
            <a:ext cx="960925" cy="9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角丸四角形 57"/>
          <p:cNvSpPr/>
          <p:nvPr/>
        </p:nvSpPr>
        <p:spPr bwMode="auto">
          <a:xfrm>
            <a:off x="3825256" y="8924740"/>
            <a:ext cx="1908000" cy="27713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社内</a:t>
            </a:r>
          </a:p>
        </p:txBody>
      </p:sp>
      <p:sp>
        <p:nvSpPr>
          <p:cNvPr id="87" name="角丸四角形 86"/>
          <p:cNvSpPr/>
          <p:nvPr/>
        </p:nvSpPr>
        <p:spPr>
          <a:xfrm>
            <a:off x="-11491" y="6266716"/>
            <a:ext cx="6880982" cy="3807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用例</a:t>
            </a:r>
            <a:r>
              <a:rPr lang="en-US" altLang="ja-JP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1: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外出先からのファイル閲覧＆編集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 bwMode="auto">
          <a:xfrm>
            <a:off x="798806" y="9319955"/>
            <a:ext cx="829994" cy="565753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メリット</a:t>
            </a:r>
          </a:p>
        </p:txBody>
      </p:sp>
    </p:spTree>
    <p:extLst>
      <p:ext uri="{BB962C8B-B14F-4D97-AF65-F5344CB8AC3E}">
        <p14:creationId xmlns:p14="http://schemas.microsoft.com/office/powerpoint/2010/main" val="3029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 descr="C:\Users\m2181t\Downloads\sozai_image_78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829" y="1506522"/>
            <a:ext cx="687443" cy="548936"/>
          </a:xfrm>
          <a:prstGeom prst="rect">
            <a:avLst/>
          </a:prstGeom>
          <a:noFill/>
        </p:spPr>
      </p:pic>
      <p:sp>
        <p:nvSpPr>
          <p:cNvPr id="14" name="住所">
            <a:extLst>
              <a:ext uri="{FF2B5EF4-FFF2-40B4-BE49-F238E27FC236}">
                <a16:creationId xmlns:a16="http://schemas.microsoft.com/office/drawing/2014/main" id="{FC67BF2B-B7E4-446D-A3D1-3A55915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071" y="9822520"/>
            <a:ext cx="59755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20180501 BBS</a:t>
            </a:r>
            <a:endParaRPr lang="en-US" altLang="ja-JP" sz="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赤ベタ">
            <a:extLst>
              <a:ext uri="{FF2B5EF4-FFF2-40B4-BE49-F238E27FC236}">
                <a16:creationId xmlns:a16="http://schemas.microsoft.com/office/drawing/2014/main" id="{54C82102-6481-4112-9A7C-A5187875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" y="8985774"/>
            <a:ext cx="3493731" cy="92041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83969" tIns="41985" rIns="83969" bIns="41985" anchor="ctr"/>
          <a:lstStyle/>
          <a:p>
            <a:pPr eaLnBrk="0" hangingPunct="0">
              <a:spcBef>
                <a:spcPct val="50000"/>
              </a:spcBef>
            </a:pPr>
            <a:endParaRPr kumimoji="0" lang="ja-JP" altLang="en-US" sz="1400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object 53"/>
          <p:cNvSpPr/>
          <p:nvPr/>
        </p:nvSpPr>
        <p:spPr>
          <a:xfrm>
            <a:off x="3588666" y="8989763"/>
            <a:ext cx="3258000" cy="900428"/>
          </a:xfrm>
          <a:custGeom>
            <a:avLst/>
            <a:gdLst/>
            <a:ahLst/>
            <a:cxnLst/>
            <a:rect l="l" t="t" r="r" b="b"/>
            <a:pathLst>
              <a:path w="3249929" h="1337945">
                <a:moveTo>
                  <a:pt x="3195637" y="1337449"/>
                </a:moveTo>
                <a:lnTo>
                  <a:pt x="54000" y="1337449"/>
                </a:lnTo>
                <a:lnTo>
                  <a:pt x="32977" y="1333207"/>
                </a:lnTo>
                <a:lnTo>
                  <a:pt x="15813" y="1321636"/>
                </a:lnTo>
                <a:lnTo>
                  <a:pt x="4242" y="1304472"/>
                </a:lnTo>
                <a:lnTo>
                  <a:pt x="0" y="1283449"/>
                </a:lnTo>
                <a:lnTo>
                  <a:pt x="0" y="54000"/>
                </a:lnTo>
                <a:lnTo>
                  <a:pt x="4242" y="32982"/>
                </a:lnTo>
                <a:lnTo>
                  <a:pt x="15813" y="15817"/>
                </a:lnTo>
                <a:lnTo>
                  <a:pt x="32977" y="4244"/>
                </a:lnTo>
                <a:lnTo>
                  <a:pt x="54000" y="0"/>
                </a:lnTo>
                <a:lnTo>
                  <a:pt x="3195637" y="0"/>
                </a:lnTo>
                <a:lnTo>
                  <a:pt x="3216660" y="4244"/>
                </a:lnTo>
                <a:lnTo>
                  <a:pt x="3233824" y="15817"/>
                </a:lnTo>
                <a:lnTo>
                  <a:pt x="3245395" y="32982"/>
                </a:lnTo>
                <a:lnTo>
                  <a:pt x="3249637" y="54000"/>
                </a:lnTo>
                <a:lnTo>
                  <a:pt x="3249637" y="1283449"/>
                </a:lnTo>
                <a:lnTo>
                  <a:pt x="3245395" y="1304472"/>
                </a:lnTo>
                <a:lnTo>
                  <a:pt x="3233824" y="1321636"/>
                </a:lnTo>
                <a:lnTo>
                  <a:pt x="3216660" y="1333207"/>
                </a:lnTo>
                <a:lnTo>
                  <a:pt x="3195637" y="1337449"/>
                </a:lnTo>
                <a:close/>
              </a:path>
            </a:pathLst>
          </a:custGeom>
          <a:ln w="424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111981" y="9594523"/>
            <a:ext cx="1621270" cy="154413"/>
            <a:chOff x="227" y="6179"/>
            <a:chExt cx="1126" cy="105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7" y="6179"/>
              <a:ext cx="112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1121" y="6184"/>
              <a:ext cx="10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85" y="94"/>
                </a:cxn>
                <a:cxn ang="0">
                  <a:pos x="85" y="94"/>
                </a:cxn>
                <a:cxn ang="0">
                  <a:pos x="93" y="92"/>
                </a:cxn>
                <a:cxn ang="0">
                  <a:pos x="100" y="88"/>
                </a:cxn>
                <a:cxn ang="0">
                  <a:pos x="105" y="81"/>
                </a:cxn>
                <a:cxn ang="0">
                  <a:pos x="107" y="72"/>
                </a:cxn>
                <a:cxn ang="0">
                  <a:pos x="107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5" y="17"/>
                </a:cxn>
                <a:cxn ang="0">
                  <a:pos x="81" y="17"/>
                </a:cxn>
                <a:cxn ang="0">
                  <a:pos x="81" y="71"/>
                </a:cxn>
                <a:cxn ang="0">
                  <a:pos x="81" y="71"/>
                </a:cxn>
                <a:cxn ang="0">
                  <a:pos x="81" y="72"/>
                </a:cxn>
                <a:cxn ang="0">
                  <a:pos x="80" y="75"/>
                </a:cxn>
                <a:cxn ang="0">
                  <a:pos x="78" y="75"/>
                </a:cxn>
                <a:cxn ang="0">
                  <a:pos x="75" y="77"/>
                </a:cxn>
                <a:cxn ang="0">
                  <a:pos x="25" y="77"/>
                </a:cxn>
                <a:cxn ang="0">
                  <a:pos x="25" y="17"/>
                </a:cxn>
                <a:cxn ang="0">
                  <a:pos x="25" y="17"/>
                </a:cxn>
              </a:cxnLst>
              <a:rect l="0" t="0" r="r" b="b"/>
              <a:pathLst>
                <a:path w="107" h="94">
                  <a:moveTo>
                    <a:pt x="0" y="94"/>
                  </a:moveTo>
                  <a:lnTo>
                    <a:pt x="85" y="94"/>
                  </a:lnTo>
                  <a:lnTo>
                    <a:pt x="85" y="94"/>
                  </a:lnTo>
                  <a:lnTo>
                    <a:pt x="93" y="92"/>
                  </a:lnTo>
                  <a:lnTo>
                    <a:pt x="100" y="88"/>
                  </a:lnTo>
                  <a:lnTo>
                    <a:pt x="105" y="81"/>
                  </a:lnTo>
                  <a:lnTo>
                    <a:pt x="107" y="72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25" y="17"/>
                  </a:moveTo>
                  <a:lnTo>
                    <a:pt x="81" y="17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75" y="77"/>
                  </a:lnTo>
                  <a:lnTo>
                    <a:pt x="25" y="77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898" y="6182"/>
              <a:ext cx="10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81" y="17"/>
                </a:cxn>
                <a:cxn ang="0">
                  <a:pos x="81" y="17"/>
                </a:cxn>
                <a:cxn ang="0">
                  <a:pos x="79" y="31"/>
                </a:cxn>
                <a:cxn ang="0">
                  <a:pos x="76" y="43"/>
                </a:cxn>
                <a:cxn ang="0">
                  <a:pos x="71" y="54"/>
                </a:cxn>
                <a:cxn ang="0">
                  <a:pos x="62" y="63"/>
                </a:cxn>
                <a:cxn ang="0">
                  <a:pos x="54" y="71"/>
                </a:cxn>
                <a:cxn ang="0">
                  <a:pos x="40" y="77"/>
                </a:cxn>
                <a:cxn ang="0">
                  <a:pos x="27" y="82"/>
                </a:cxn>
                <a:cxn ang="0">
                  <a:pos x="8" y="85"/>
                </a:cxn>
                <a:cxn ang="0">
                  <a:pos x="8" y="99"/>
                </a:cxn>
                <a:cxn ang="0">
                  <a:pos x="8" y="99"/>
                </a:cxn>
                <a:cxn ang="0">
                  <a:pos x="32" y="96"/>
                </a:cxn>
                <a:cxn ang="0">
                  <a:pos x="52" y="91"/>
                </a:cxn>
                <a:cxn ang="0">
                  <a:pos x="69" y="83"/>
                </a:cxn>
                <a:cxn ang="0">
                  <a:pos x="82" y="73"/>
                </a:cxn>
                <a:cxn ang="0">
                  <a:pos x="93" y="60"/>
                </a:cxn>
                <a:cxn ang="0">
                  <a:pos x="99" y="45"/>
                </a:cxn>
                <a:cxn ang="0">
                  <a:pos x="105" y="28"/>
                </a:cxn>
                <a:cxn ang="0">
                  <a:pos x="106" y="9"/>
                </a:cxn>
                <a:cxn ang="0">
                  <a:pos x="10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6" h="99">
                  <a:moveTo>
                    <a:pt x="0" y="0"/>
                  </a:moveTo>
                  <a:lnTo>
                    <a:pt x="0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31"/>
                  </a:lnTo>
                  <a:lnTo>
                    <a:pt x="76" y="43"/>
                  </a:lnTo>
                  <a:lnTo>
                    <a:pt x="71" y="54"/>
                  </a:lnTo>
                  <a:lnTo>
                    <a:pt x="62" y="63"/>
                  </a:lnTo>
                  <a:lnTo>
                    <a:pt x="54" y="71"/>
                  </a:lnTo>
                  <a:lnTo>
                    <a:pt x="40" y="77"/>
                  </a:lnTo>
                  <a:lnTo>
                    <a:pt x="27" y="82"/>
                  </a:lnTo>
                  <a:lnTo>
                    <a:pt x="8" y="85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32" y="96"/>
                  </a:lnTo>
                  <a:lnTo>
                    <a:pt x="52" y="91"/>
                  </a:lnTo>
                  <a:lnTo>
                    <a:pt x="69" y="83"/>
                  </a:lnTo>
                  <a:lnTo>
                    <a:pt x="82" y="73"/>
                  </a:lnTo>
                  <a:lnTo>
                    <a:pt x="93" y="60"/>
                  </a:lnTo>
                  <a:lnTo>
                    <a:pt x="99" y="45"/>
                  </a:lnTo>
                  <a:lnTo>
                    <a:pt x="105" y="28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018" y="6204"/>
              <a:ext cx="88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67" y="12"/>
                </a:cxn>
                <a:cxn ang="0">
                  <a:pos x="67" y="12"/>
                </a:cxn>
                <a:cxn ang="0">
                  <a:pos x="66" y="21"/>
                </a:cxn>
                <a:cxn ang="0">
                  <a:pos x="62" y="29"/>
                </a:cxn>
                <a:cxn ang="0">
                  <a:pos x="56" y="34"/>
                </a:cxn>
                <a:cxn ang="0">
                  <a:pos x="47" y="35"/>
                </a:cxn>
                <a:cxn ang="0">
                  <a:pos x="47" y="35"/>
                </a:cxn>
                <a:cxn ang="0">
                  <a:pos x="47" y="28"/>
                </a:cxn>
                <a:cxn ang="0">
                  <a:pos x="47" y="23"/>
                </a:cxn>
                <a:cxn ang="0">
                  <a:pos x="27" y="23"/>
                </a:cxn>
                <a:cxn ang="0">
                  <a:pos x="27" y="28"/>
                </a:cxn>
                <a:cxn ang="0">
                  <a:pos x="27" y="28"/>
                </a:cxn>
                <a:cxn ang="0">
                  <a:pos x="25" y="41"/>
                </a:cxn>
                <a:cxn ang="0">
                  <a:pos x="20" y="52"/>
                </a:cxn>
                <a:cxn ang="0">
                  <a:pos x="17" y="57"/>
                </a:cxn>
                <a:cxn ang="0">
                  <a:pos x="13" y="61"/>
                </a:cxn>
                <a:cxn ang="0">
                  <a:pos x="8" y="63"/>
                </a:cxn>
                <a:cxn ang="0">
                  <a:pos x="1" y="66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10" y="75"/>
                </a:cxn>
                <a:cxn ang="0">
                  <a:pos x="15" y="74"/>
                </a:cxn>
                <a:cxn ang="0">
                  <a:pos x="22" y="71"/>
                </a:cxn>
                <a:cxn ang="0">
                  <a:pos x="27" y="68"/>
                </a:cxn>
                <a:cxn ang="0">
                  <a:pos x="37" y="58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2" y="46"/>
                </a:cxn>
                <a:cxn ang="0">
                  <a:pos x="61" y="44"/>
                </a:cxn>
                <a:cxn ang="0">
                  <a:pos x="69" y="41"/>
                </a:cxn>
                <a:cxn ang="0">
                  <a:pos x="76" y="37"/>
                </a:cxn>
                <a:cxn ang="0">
                  <a:pos x="81" y="31"/>
                </a:cxn>
                <a:cxn ang="0">
                  <a:pos x="84" y="24"/>
                </a:cxn>
                <a:cxn ang="0">
                  <a:pos x="86" y="15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0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6" y="21"/>
                  </a:lnTo>
                  <a:lnTo>
                    <a:pt x="62" y="29"/>
                  </a:lnTo>
                  <a:lnTo>
                    <a:pt x="56" y="34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27" y="23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41"/>
                  </a:lnTo>
                  <a:lnTo>
                    <a:pt x="20" y="52"/>
                  </a:lnTo>
                  <a:lnTo>
                    <a:pt x="17" y="57"/>
                  </a:lnTo>
                  <a:lnTo>
                    <a:pt x="13" y="61"/>
                  </a:lnTo>
                  <a:lnTo>
                    <a:pt x="8" y="63"/>
                  </a:lnTo>
                  <a:lnTo>
                    <a:pt x="1" y="66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0" y="75"/>
                  </a:lnTo>
                  <a:lnTo>
                    <a:pt x="15" y="74"/>
                  </a:lnTo>
                  <a:lnTo>
                    <a:pt x="22" y="71"/>
                  </a:lnTo>
                  <a:lnTo>
                    <a:pt x="27" y="68"/>
                  </a:lnTo>
                  <a:lnTo>
                    <a:pt x="37" y="5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1" y="31"/>
                  </a:lnTo>
                  <a:lnTo>
                    <a:pt x="84" y="24"/>
                  </a:lnTo>
                  <a:lnTo>
                    <a:pt x="86" y="15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245" y="6219"/>
              <a:ext cx="10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" y="0"/>
                </a:cxn>
                <a:cxn ang="0">
                  <a:pos x="105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" h="20">
                  <a:moveTo>
                    <a:pt x="0" y="0"/>
                  </a:moveTo>
                  <a:lnTo>
                    <a:pt x="105" y="0"/>
                  </a:lnTo>
                  <a:lnTo>
                    <a:pt x="105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230" y="6202"/>
              <a:ext cx="31" cy="7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7" y="37"/>
                </a:cxn>
                <a:cxn ang="0">
                  <a:pos x="4" y="45"/>
                </a:cxn>
                <a:cxn ang="0">
                  <a:pos x="0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7" y="53"/>
                </a:cxn>
                <a:cxn ang="0">
                  <a:pos x="12" y="45"/>
                </a:cxn>
                <a:cxn ang="0">
                  <a:pos x="12" y="79"/>
                </a:cxn>
                <a:cxn ang="0">
                  <a:pos x="22" y="79"/>
                </a:cxn>
                <a:cxn ang="0">
                  <a:pos x="22" y="36"/>
                </a:cxn>
                <a:cxn ang="0">
                  <a:pos x="29" y="43"/>
                </a:cxn>
                <a:cxn ang="0">
                  <a:pos x="29" y="33"/>
                </a:cxn>
                <a:cxn ang="0">
                  <a:pos x="22" y="26"/>
                </a:cxn>
                <a:cxn ang="0">
                  <a:pos x="22" y="20"/>
                </a:cxn>
                <a:cxn ang="0">
                  <a:pos x="31" y="20"/>
                </a:cxn>
                <a:cxn ang="0">
                  <a:pos x="31" y="14"/>
                </a:cxn>
                <a:cxn ang="0">
                  <a:pos x="22" y="14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1" h="79">
                  <a:moveTo>
                    <a:pt x="22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7" y="37"/>
                  </a:lnTo>
                  <a:lnTo>
                    <a:pt x="4" y="45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53"/>
                  </a:lnTo>
                  <a:lnTo>
                    <a:pt x="12" y="45"/>
                  </a:lnTo>
                  <a:lnTo>
                    <a:pt x="12" y="79"/>
                  </a:lnTo>
                  <a:lnTo>
                    <a:pt x="22" y="79"/>
                  </a:lnTo>
                  <a:lnTo>
                    <a:pt x="22" y="36"/>
                  </a:lnTo>
                  <a:lnTo>
                    <a:pt x="29" y="43"/>
                  </a:lnTo>
                  <a:lnTo>
                    <a:pt x="29" y="33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261" y="6202"/>
              <a:ext cx="57" cy="79"/>
            </a:xfrm>
            <a:custGeom>
              <a:avLst/>
              <a:gdLst/>
              <a:ahLst/>
              <a:cxnLst>
                <a:cxn ang="0">
                  <a:pos x="56" y="39"/>
                </a:cxn>
                <a:cxn ang="0">
                  <a:pos x="56" y="33"/>
                </a:cxn>
                <a:cxn ang="0">
                  <a:pos x="34" y="33"/>
                </a:cxn>
                <a:cxn ang="0">
                  <a:pos x="34" y="20"/>
                </a:cxn>
                <a:cxn ang="0">
                  <a:pos x="54" y="20"/>
                </a:cxn>
                <a:cxn ang="0">
                  <a:pos x="54" y="14"/>
                </a:cxn>
                <a:cxn ang="0">
                  <a:pos x="34" y="14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24" y="14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8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9"/>
                </a:cxn>
                <a:cxn ang="0">
                  <a:pos x="7" y="14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8" y="25"/>
                </a:cxn>
                <a:cxn ang="0">
                  <a:pos x="13" y="20"/>
                </a:cxn>
                <a:cxn ang="0">
                  <a:pos x="24" y="20"/>
                </a:cxn>
                <a:cxn ang="0">
                  <a:pos x="24" y="33"/>
                </a:cxn>
                <a:cxn ang="0">
                  <a:pos x="3" y="33"/>
                </a:cxn>
                <a:cxn ang="0">
                  <a:pos x="3" y="39"/>
                </a:cxn>
                <a:cxn ang="0">
                  <a:pos x="15" y="39"/>
                </a:cxn>
                <a:cxn ang="0">
                  <a:pos x="15" y="39"/>
                </a:cxn>
                <a:cxn ang="0">
                  <a:pos x="13" y="46"/>
                </a:cxn>
                <a:cxn ang="0">
                  <a:pos x="10" y="56"/>
                </a:cxn>
                <a:cxn ang="0">
                  <a:pos x="5" y="63"/>
                </a:cxn>
                <a:cxn ang="0">
                  <a:pos x="0" y="70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8" y="70"/>
                </a:cxn>
                <a:cxn ang="0">
                  <a:pos x="15" y="60"/>
                </a:cxn>
                <a:cxn ang="0">
                  <a:pos x="20" y="51"/>
                </a:cxn>
                <a:cxn ang="0">
                  <a:pos x="24" y="42"/>
                </a:cxn>
                <a:cxn ang="0">
                  <a:pos x="24" y="79"/>
                </a:cxn>
                <a:cxn ang="0">
                  <a:pos x="34" y="79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7" y="51"/>
                </a:cxn>
                <a:cxn ang="0">
                  <a:pos x="42" y="60"/>
                </a:cxn>
                <a:cxn ang="0">
                  <a:pos x="49" y="70"/>
                </a:cxn>
                <a:cxn ang="0">
                  <a:pos x="57" y="77"/>
                </a:cxn>
                <a:cxn ang="0">
                  <a:pos x="57" y="70"/>
                </a:cxn>
                <a:cxn ang="0">
                  <a:pos x="57" y="70"/>
                </a:cxn>
                <a:cxn ang="0">
                  <a:pos x="52" y="63"/>
                </a:cxn>
                <a:cxn ang="0">
                  <a:pos x="47" y="56"/>
                </a:cxn>
                <a:cxn ang="0">
                  <a:pos x="44" y="46"/>
                </a:cxn>
                <a:cxn ang="0">
                  <a:pos x="42" y="39"/>
                </a:cxn>
                <a:cxn ang="0">
                  <a:pos x="56" y="39"/>
                </a:cxn>
                <a:cxn ang="0">
                  <a:pos x="56" y="39"/>
                </a:cxn>
              </a:cxnLst>
              <a:rect l="0" t="0" r="r" b="b"/>
              <a:pathLst>
                <a:path w="57" h="79">
                  <a:moveTo>
                    <a:pt x="56" y="39"/>
                  </a:moveTo>
                  <a:lnTo>
                    <a:pt x="56" y="33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54" y="20"/>
                  </a:lnTo>
                  <a:lnTo>
                    <a:pt x="54" y="14"/>
                  </a:lnTo>
                  <a:lnTo>
                    <a:pt x="34" y="14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2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9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8" y="25"/>
                  </a:lnTo>
                  <a:lnTo>
                    <a:pt x="13" y="20"/>
                  </a:lnTo>
                  <a:lnTo>
                    <a:pt x="24" y="20"/>
                  </a:lnTo>
                  <a:lnTo>
                    <a:pt x="24" y="33"/>
                  </a:lnTo>
                  <a:lnTo>
                    <a:pt x="3" y="33"/>
                  </a:lnTo>
                  <a:lnTo>
                    <a:pt x="3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6"/>
                  </a:lnTo>
                  <a:lnTo>
                    <a:pt x="10" y="56"/>
                  </a:lnTo>
                  <a:lnTo>
                    <a:pt x="5" y="63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8" y="70"/>
                  </a:lnTo>
                  <a:lnTo>
                    <a:pt x="15" y="60"/>
                  </a:lnTo>
                  <a:lnTo>
                    <a:pt x="20" y="51"/>
                  </a:lnTo>
                  <a:lnTo>
                    <a:pt x="24" y="42"/>
                  </a:lnTo>
                  <a:lnTo>
                    <a:pt x="24" y="79"/>
                  </a:lnTo>
                  <a:lnTo>
                    <a:pt x="34" y="79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7" y="51"/>
                  </a:lnTo>
                  <a:lnTo>
                    <a:pt x="42" y="60"/>
                  </a:lnTo>
                  <a:lnTo>
                    <a:pt x="49" y="70"/>
                  </a:lnTo>
                  <a:lnTo>
                    <a:pt x="57" y="77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2" y="63"/>
                  </a:lnTo>
                  <a:lnTo>
                    <a:pt x="47" y="56"/>
                  </a:lnTo>
                  <a:lnTo>
                    <a:pt x="44" y="46"/>
                  </a:lnTo>
                  <a:lnTo>
                    <a:pt x="42" y="39"/>
                  </a:lnTo>
                  <a:lnTo>
                    <a:pt x="56" y="39"/>
                  </a:lnTo>
                  <a:lnTo>
                    <a:pt x="56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398" y="6204"/>
              <a:ext cx="1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329" y="6235"/>
              <a:ext cx="49" cy="46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18" y="6"/>
                </a:cxn>
                <a:cxn ang="0">
                  <a:pos x="18" y="35"/>
                </a:cxn>
                <a:cxn ang="0">
                  <a:pos x="18" y="35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3" y="44"/>
                </a:cxn>
                <a:cxn ang="0">
                  <a:pos x="27" y="41"/>
                </a:cxn>
                <a:cxn ang="0">
                  <a:pos x="39" y="37"/>
                </a:cxn>
                <a:cxn ang="0">
                  <a:pos x="49" y="34"/>
                </a:cxn>
                <a:cxn ang="0">
                  <a:pos x="49" y="27"/>
                </a:cxn>
                <a:cxn ang="0">
                  <a:pos x="49" y="27"/>
                </a:cxn>
                <a:cxn ang="0">
                  <a:pos x="40" y="30"/>
                </a:cxn>
                <a:cxn ang="0">
                  <a:pos x="28" y="34"/>
                </a:cxn>
                <a:cxn ang="0">
                  <a:pos x="28" y="6"/>
                </a:cxn>
                <a:cxn ang="0">
                  <a:pos x="28" y="6"/>
                </a:cxn>
              </a:cxnLst>
              <a:rect l="0" t="0" r="r" b="b"/>
              <a:pathLst>
                <a:path w="49" h="46">
                  <a:moveTo>
                    <a:pt x="28" y="6"/>
                  </a:moveTo>
                  <a:lnTo>
                    <a:pt x="45" y="6"/>
                  </a:lnTo>
                  <a:lnTo>
                    <a:pt x="45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18" y="6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27" y="41"/>
                  </a:lnTo>
                  <a:lnTo>
                    <a:pt x="39" y="37"/>
                  </a:lnTo>
                  <a:lnTo>
                    <a:pt x="49" y="34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0" y="30"/>
                  </a:lnTo>
                  <a:lnTo>
                    <a:pt x="28" y="34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329" y="6202"/>
              <a:ext cx="83" cy="79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2" y="0"/>
                </a:cxn>
                <a:cxn ang="0">
                  <a:pos x="52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52" y="20"/>
                </a:cxn>
                <a:cxn ang="0">
                  <a:pos x="52" y="20"/>
                </a:cxn>
                <a:cxn ang="0">
                  <a:pos x="54" y="40"/>
                </a:cxn>
                <a:cxn ang="0">
                  <a:pos x="55" y="48"/>
                </a:cxn>
                <a:cxn ang="0">
                  <a:pos x="59" y="57"/>
                </a:cxn>
                <a:cxn ang="0">
                  <a:pos x="62" y="63"/>
                </a:cxn>
                <a:cxn ang="0">
                  <a:pos x="69" y="70"/>
                </a:cxn>
                <a:cxn ang="0">
                  <a:pos x="74" y="76"/>
                </a:cxn>
                <a:cxn ang="0">
                  <a:pos x="83" y="79"/>
                </a:cxn>
                <a:cxn ang="0">
                  <a:pos x="83" y="71"/>
                </a:cxn>
                <a:cxn ang="0">
                  <a:pos x="83" y="71"/>
                </a:cxn>
                <a:cxn ang="0">
                  <a:pos x="77" y="68"/>
                </a:cxn>
                <a:cxn ang="0">
                  <a:pos x="72" y="63"/>
                </a:cxn>
                <a:cxn ang="0">
                  <a:pos x="69" y="57"/>
                </a:cxn>
                <a:cxn ang="0">
                  <a:pos x="66" y="51"/>
                </a:cxn>
                <a:cxn ang="0">
                  <a:pos x="62" y="37"/>
                </a:cxn>
                <a:cxn ang="0">
                  <a:pos x="61" y="20"/>
                </a:cxn>
                <a:cxn ang="0">
                  <a:pos x="83" y="20"/>
                </a:cxn>
                <a:cxn ang="0">
                  <a:pos x="83" y="14"/>
                </a:cxn>
                <a:cxn ang="0">
                  <a:pos x="61" y="14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83" h="79">
                  <a:moveTo>
                    <a:pt x="61" y="0"/>
                  </a:moveTo>
                  <a:lnTo>
                    <a:pt x="52" y="0"/>
                  </a:lnTo>
                  <a:lnTo>
                    <a:pt x="52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4" y="40"/>
                  </a:lnTo>
                  <a:lnTo>
                    <a:pt x="55" y="48"/>
                  </a:lnTo>
                  <a:lnTo>
                    <a:pt x="59" y="57"/>
                  </a:lnTo>
                  <a:lnTo>
                    <a:pt x="62" y="63"/>
                  </a:lnTo>
                  <a:lnTo>
                    <a:pt x="69" y="70"/>
                  </a:lnTo>
                  <a:lnTo>
                    <a:pt x="74" y="76"/>
                  </a:lnTo>
                  <a:lnTo>
                    <a:pt x="83" y="79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77" y="68"/>
                  </a:lnTo>
                  <a:lnTo>
                    <a:pt x="72" y="63"/>
                  </a:lnTo>
                  <a:lnTo>
                    <a:pt x="69" y="57"/>
                  </a:lnTo>
                  <a:lnTo>
                    <a:pt x="66" y="51"/>
                  </a:lnTo>
                  <a:lnTo>
                    <a:pt x="62" y="37"/>
                  </a:lnTo>
                  <a:lnTo>
                    <a:pt x="61" y="20"/>
                  </a:lnTo>
                  <a:lnTo>
                    <a:pt x="83" y="20"/>
                  </a:lnTo>
                  <a:lnTo>
                    <a:pt x="83" y="14"/>
                  </a:lnTo>
                  <a:lnTo>
                    <a:pt x="61" y="14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555" y="6202"/>
              <a:ext cx="48" cy="77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46" y="25"/>
                </a:cxn>
                <a:cxn ang="0">
                  <a:pos x="46" y="19"/>
                </a:cxn>
                <a:cxn ang="0">
                  <a:pos x="29" y="19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21" y="19"/>
                </a:cxn>
                <a:cxn ang="0">
                  <a:pos x="4" y="19"/>
                </a:cxn>
                <a:cxn ang="0">
                  <a:pos x="4" y="25"/>
                </a:cxn>
                <a:cxn ang="0">
                  <a:pos x="21" y="25"/>
                </a:cxn>
                <a:cxn ang="0">
                  <a:pos x="21" y="71"/>
                </a:cxn>
                <a:cxn ang="0">
                  <a:pos x="0" y="71"/>
                </a:cxn>
                <a:cxn ang="0">
                  <a:pos x="0" y="77"/>
                </a:cxn>
                <a:cxn ang="0">
                  <a:pos x="48" y="77"/>
                </a:cxn>
                <a:cxn ang="0">
                  <a:pos x="48" y="71"/>
                </a:cxn>
                <a:cxn ang="0">
                  <a:pos x="29" y="71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48" h="77">
                  <a:moveTo>
                    <a:pt x="29" y="25"/>
                  </a:moveTo>
                  <a:lnTo>
                    <a:pt x="46" y="25"/>
                  </a:lnTo>
                  <a:lnTo>
                    <a:pt x="46" y="19"/>
                  </a:lnTo>
                  <a:lnTo>
                    <a:pt x="29" y="19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4" y="19"/>
                  </a:lnTo>
                  <a:lnTo>
                    <a:pt x="4" y="25"/>
                  </a:lnTo>
                  <a:lnTo>
                    <a:pt x="21" y="25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48" y="77"/>
                  </a:lnTo>
                  <a:lnTo>
                    <a:pt x="48" y="71"/>
                  </a:lnTo>
                  <a:lnTo>
                    <a:pt x="29" y="71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517" y="6202"/>
              <a:ext cx="40" cy="79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40" y="46"/>
                </a:cxn>
                <a:cxn ang="0">
                  <a:pos x="40" y="46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35" y="26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25" y="14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3" y="30"/>
                </a:cxn>
                <a:cxn ang="0">
                  <a:pos x="16" y="39"/>
                </a:cxn>
                <a:cxn ang="0">
                  <a:pos x="8" y="46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8" y="56"/>
                </a:cxn>
                <a:cxn ang="0">
                  <a:pos x="15" y="50"/>
                </a:cxn>
                <a:cxn ang="0">
                  <a:pos x="15" y="79"/>
                </a:cxn>
                <a:cxn ang="0">
                  <a:pos x="25" y="79"/>
                </a:cxn>
                <a:cxn ang="0">
                  <a:pos x="25" y="4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40" h="79">
                  <a:moveTo>
                    <a:pt x="40" y="56"/>
                  </a:moveTo>
                  <a:lnTo>
                    <a:pt x="40" y="46"/>
                  </a:lnTo>
                  <a:lnTo>
                    <a:pt x="40" y="46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35" y="26"/>
                  </a:lnTo>
                  <a:lnTo>
                    <a:pt x="37" y="20"/>
                  </a:lnTo>
                  <a:lnTo>
                    <a:pt x="38" y="14"/>
                  </a:lnTo>
                  <a:lnTo>
                    <a:pt x="25" y="1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3" y="30"/>
                  </a:lnTo>
                  <a:lnTo>
                    <a:pt x="16" y="39"/>
                  </a:lnTo>
                  <a:lnTo>
                    <a:pt x="8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8" y="56"/>
                  </a:lnTo>
                  <a:lnTo>
                    <a:pt x="15" y="50"/>
                  </a:lnTo>
                  <a:lnTo>
                    <a:pt x="15" y="79"/>
                  </a:lnTo>
                  <a:lnTo>
                    <a:pt x="25" y="79"/>
                  </a:lnTo>
                  <a:lnTo>
                    <a:pt x="25" y="4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422" y="6202"/>
              <a:ext cx="84" cy="3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0" y="6"/>
                </a:cxn>
                <a:cxn ang="0">
                  <a:pos x="22" y="14"/>
                </a:cxn>
                <a:cxn ang="0">
                  <a:pos x="12" y="19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2" y="26"/>
                </a:cxn>
                <a:cxn ang="0">
                  <a:pos x="23" y="22"/>
                </a:cxn>
                <a:cxn ang="0">
                  <a:pos x="34" y="1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51" y="14"/>
                </a:cxn>
                <a:cxn ang="0">
                  <a:pos x="61" y="22"/>
                </a:cxn>
                <a:cxn ang="0">
                  <a:pos x="73" y="26"/>
                </a:cxn>
                <a:cxn ang="0">
                  <a:pos x="84" y="30"/>
                </a:cxn>
                <a:cxn ang="0">
                  <a:pos x="84" y="23"/>
                </a:cxn>
                <a:cxn ang="0">
                  <a:pos x="84" y="23"/>
                </a:cxn>
                <a:cxn ang="0">
                  <a:pos x="73" y="19"/>
                </a:cxn>
                <a:cxn ang="0">
                  <a:pos x="62" y="14"/>
                </a:cxn>
                <a:cxn ang="0">
                  <a:pos x="54" y="6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84" h="30">
                  <a:moveTo>
                    <a:pt x="49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0" y="6"/>
                  </a:lnTo>
                  <a:lnTo>
                    <a:pt x="22" y="14"/>
                  </a:lnTo>
                  <a:lnTo>
                    <a:pt x="12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3" y="22"/>
                  </a:lnTo>
                  <a:lnTo>
                    <a:pt x="34" y="1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1" y="14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4" y="3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4" y="6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22" y="6245"/>
              <a:ext cx="84" cy="3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4" y="0"/>
                </a:cxn>
                <a:cxn ang="0">
                  <a:pos x="84" y="5"/>
                </a:cxn>
                <a:cxn ang="0">
                  <a:pos x="35" y="5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3" y="22"/>
                </a:cxn>
                <a:cxn ang="0">
                  <a:pos x="15" y="28"/>
                </a:cxn>
                <a:cxn ang="0">
                  <a:pos x="37" y="28"/>
                </a:cxn>
                <a:cxn ang="0">
                  <a:pos x="37" y="28"/>
                </a:cxn>
                <a:cxn ang="0">
                  <a:pos x="51" y="27"/>
                </a:cxn>
                <a:cxn ang="0">
                  <a:pos x="59" y="27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56" y="11"/>
                </a:cxn>
                <a:cxn ang="0">
                  <a:pos x="66" y="11"/>
                </a:cxn>
                <a:cxn ang="0">
                  <a:pos x="83" y="36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62" y="31"/>
                </a:cxn>
                <a:cxn ang="0">
                  <a:pos x="54" y="33"/>
                </a:cxn>
                <a:cxn ang="0">
                  <a:pos x="39" y="34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8" y="27"/>
                </a:cxn>
                <a:cxn ang="0">
                  <a:pos x="12" y="22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84" h="36">
                  <a:moveTo>
                    <a:pt x="20" y="10"/>
                  </a:moveTo>
                  <a:lnTo>
                    <a:pt x="2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35" y="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3" y="22"/>
                  </a:lnTo>
                  <a:lnTo>
                    <a:pt x="15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51" y="27"/>
                  </a:lnTo>
                  <a:lnTo>
                    <a:pt x="59" y="27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56" y="11"/>
                  </a:lnTo>
                  <a:lnTo>
                    <a:pt x="66" y="11"/>
                  </a:lnTo>
                  <a:lnTo>
                    <a:pt x="83" y="36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39" y="34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8" y="27"/>
                  </a:lnTo>
                  <a:lnTo>
                    <a:pt x="12" y="2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439" y="6228"/>
              <a:ext cx="5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7">
                  <a:moveTo>
                    <a:pt x="0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647" y="6182"/>
              <a:ext cx="61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99"/>
                </a:cxn>
                <a:cxn ang="0">
                  <a:pos x="15" y="99"/>
                </a:cxn>
                <a:cxn ang="0">
                  <a:pos x="15" y="99"/>
                </a:cxn>
                <a:cxn ang="0">
                  <a:pos x="20" y="97"/>
                </a:cxn>
                <a:cxn ang="0">
                  <a:pos x="24" y="96"/>
                </a:cxn>
                <a:cxn ang="0">
                  <a:pos x="25" y="94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61" y="0"/>
                </a:cxn>
                <a:cxn ang="0">
                  <a:pos x="34" y="0"/>
                </a:cxn>
                <a:cxn ang="0">
                  <a:pos x="0" y="99"/>
                </a:cxn>
                <a:cxn ang="0">
                  <a:pos x="0" y="99"/>
                </a:cxn>
              </a:cxnLst>
              <a:rect l="0" t="0" r="r" b="b"/>
              <a:pathLst>
                <a:path w="61" h="99">
                  <a:moveTo>
                    <a:pt x="0" y="99"/>
                  </a:moveTo>
                  <a:lnTo>
                    <a:pt x="0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20" y="97"/>
                  </a:lnTo>
                  <a:lnTo>
                    <a:pt x="24" y="96"/>
                  </a:lnTo>
                  <a:lnTo>
                    <a:pt x="25" y="9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61" y="0"/>
                  </a:lnTo>
                  <a:lnTo>
                    <a:pt x="34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730" y="6211"/>
              <a:ext cx="47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70"/>
                </a:cxn>
                <a:cxn ang="0">
                  <a:pos x="47" y="7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70">
                  <a:moveTo>
                    <a:pt x="0" y="0"/>
                  </a:moveTo>
                  <a:lnTo>
                    <a:pt x="22" y="70"/>
                  </a:lnTo>
                  <a:lnTo>
                    <a:pt x="47" y="7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806" y="6204"/>
              <a:ext cx="76" cy="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11"/>
                </a:cxn>
                <a:cxn ang="0">
                  <a:pos x="56" y="11"/>
                </a:cxn>
                <a:cxn ang="0">
                  <a:pos x="56" y="24"/>
                </a:cxn>
                <a:cxn ang="0">
                  <a:pos x="53" y="35"/>
                </a:cxn>
                <a:cxn ang="0">
                  <a:pos x="47" y="44"/>
                </a:cxn>
                <a:cxn ang="0">
                  <a:pos x="41" y="52"/>
                </a:cxn>
                <a:cxn ang="0">
                  <a:pos x="34" y="57"/>
                </a:cxn>
                <a:cxn ang="0">
                  <a:pos x="24" y="61"/>
                </a:cxn>
                <a:cxn ang="0">
                  <a:pos x="12" y="65"/>
                </a:cxn>
                <a:cxn ang="0">
                  <a:pos x="0" y="66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17" y="75"/>
                </a:cxn>
                <a:cxn ang="0">
                  <a:pos x="34" y="72"/>
                </a:cxn>
                <a:cxn ang="0">
                  <a:pos x="46" y="66"/>
                </a:cxn>
                <a:cxn ang="0">
                  <a:pos x="58" y="58"/>
                </a:cxn>
                <a:cxn ang="0">
                  <a:pos x="66" y="49"/>
                </a:cxn>
                <a:cxn ang="0">
                  <a:pos x="71" y="38"/>
                </a:cxn>
                <a:cxn ang="0">
                  <a:pos x="76" y="26"/>
                </a:cxn>
                <a:cxn ang="0">
                  <a:pos x="76" y="11"/>
                </a:cxn>
                <a:cxn ang="0">
                  <a:pos x="76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76" h="77">
                  <a:moveTo>
                    <a:pt x="56" y="0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24"/>
                  </a:lnTo>
                  <a:lnTo>
                    <a:pt x="53" y="35"/>
                  </a:lnTo>
                  <a:lnTo>
                    <a:pt x="47" y="44"/>
                  </a:lnTo>
                  <a:lnTo>
                    <a:pt x="41" y="52"/>
                  </a:lnTo>
                  <a:lnTo>
                    <a:pt x="34" y="57"/>
                  </a:lnTo>
                  <a:lnTo>
                    <a:pt x="24" y="61"/>
                  </a:lnTo>
                  <a:lnTo>
                    <a:pt x="12" y="65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4" y="72"/>
                  </a:lnTo>
                  <a:lnTo>
                    <a:pt x="46" y="66"/>
                  </a:lnTo>
                  <a:lnTo>
                    <a:pt x="58" y="58"/>
                  </a:lnTo>
                  <a:lnTo>
                    <a:pt x="66" y="49"/>
                  </a:lnTo>
                  <a:lnTo>
                    <a:pt x="71" y="38"/>
                  </a:lnTo>
                  <a:lnTo>
                    <a:pt x="76" y="26"/>
                  </a:lnTo>
                  <a:lnTo>
                    <a:pt x="76" y="11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728" y="6182"/>
              <a:ext cx="2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1" y="0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760" y="6182"/>
              <a:ext cx="2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lnTo>
                    <a:pt x="21" y="0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796" y="6204"/>
              <a:ext cx="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2">
                  <a:moveTo>
                    <a:pt x="0" y="0"/>
                  </a:moveTo>
                  <a:lnTo>
                    <a:pt x="20" y="0"/>
                  </a:lnTo>
                  <a:lnTo>
                    <a:pt x="20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826" y="6204"/>
              <a:ext cx="2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21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2">
                  <a:moveTo>
                    <a:pt x="0" y="0"/>
                  </a:moveTo>
                  <a:lnTo>
                    <a:pt x="21" y="0"/>
                  </a:lnTo>
                  <a:lnTo>
                    <a:pt x="21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3624931" y="9014060"/>
            <a:ext cx="130621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●お問い合わせはこちらまで</a:t>
            </a:r>
            <a:endParaRPr lang="ja-JP" altLang="en-US" sz="7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2585" y="7778904"/>
            <a:ext cx="365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テラステーション 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5010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3010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TS51210RH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/TS5410RN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/TS5810DN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/TS5610DN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/TS5410DN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/TS5210DN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TS3410RN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/TS3410DN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/TS3210DN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シリーズ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タイトル 1"/>
          <p:cNvSpPr txBox="1">
            <a:spLocks/>
          </p:cNvSpPr>
          <p:nvPr/>
        </p:nvSpPr>
        <p:spPr bwMode="auto">
          <a:xfrm>
            <a:off x="3931732" y="4472757"/>
            <a:ext cx="1790779" cy="1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*当社測定（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月現在）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3" name="Picture 2" descr="C:\Users\ito-hide\Desktop\tera.png"/>
          <p:cNvPicPr>
            <a:picLocks noChangeAspect="1" noChangeArrowheads="1"/>
          </p:cNvPicPr>
          <p:nvPr/>
        </p:nvPicPr>
        <p:blipFill rotWithShape="1">
          <a:blip r:embed="rId3" cstate="print"/>
          <a:srcRect l="-1416" t="17003" r="3714" b="14987"/>
          <a:stretch/>
        </p:blipFill>
        <p:spPr bwMode="auto">
          <a:xfrm>
            <a:off x="894974" y="7645936"/>
            <a:ext cx="5918402" cy="1152129"/>
          </a:xfrm>
          <a:prstGeom prst="rect">
            <a:avLst/>
          </a:prstGeom>
          <a:noFill/>
        </p:spPr>
      </p:pic>
      <p:sp>
        <p:nvSpPr>
          <p:cNvPr id="125" name="角丸四角形 124"/>
          <p:cNvSpPr/>
          <p:nvPr/>
        </p:nvSpPr>
        <p:spPr>
          <a:xfrm>
            <a:off x="-11491" y="4376936"/>
            <a:ext cx="6880982" cy="38076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他社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比較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角丸四角形 161"/>
          <p:cNvSpPr/>
          <p:nvPr/>
        </p:nvSpPr>
        <p:spPr>
          <a:xfrm>
            <a:off x="-11491" y="35728"/>
            <a:ext cx="6880982" cy="38076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用例</a:t>
            </a:r>
            <a:r>
              <a:rPr lang="en-US" altLang="ja-JP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2:</a:t>
            </a: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クラウドへのデータ保管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角丸四角形 163"/>
          <p:cNvSpPr/>
          <p:nvPr/>
        </p:nvSpPr>
        <p:spPr>
          <a:xfrm>
            <a:off x="-11491" y="7329264"/>
            <a:ext cx="6880982" cy="38076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製品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0" y="4827272"/>
            <a:ext cx="5940000" cy="2350104"/>
          </a:xfrm>
          <a:prstGeom prst="rect">
            <a:avLst/>
          </a:prstGeom>
        </p:spPr>
      </p:pic>
      <p:grpSp>
        <p:nvGrpSpPr>
          <p:cNvPr id="107" name="グループ化 66"/>
          <p:cNvGrpSpPr/>
          <p:nvPr/>
        </p:nvGrpSpPr>
        <p:grpSpPr>
          <a:xfrm>
            <a:off x="2322646" y="868256"/>
            <a:ext cx="426677" cy="1738492"/>
            <a:chOff x="3112556" y="4445738"/>
            <a:chExt cx="578096" cy="1882875"/>
          </a:xfrm>
        </p:grpSpPr>
        <p:pic>
          <p:nvPicPr>
            <p:cNvPr id="148" name="Picture 12" descr="http://iconhoihoi.oops.jp/sozai/icon/82-folder/icon_2y_19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556" y="4445738"/>
              <a:ext cx="570683" cy="50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14" descr="icon_3g_192.png (192×192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556" y="5135281"/>
              <a:ext cx="570683" cy="50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14" descr="icon_3g_192.png (192×192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556" y="5824822"/>
              <a:ext cx="578096" cy="50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872"/>
          <p:cNvSpPr>
            <a:spLocks noChangeArrowheads="1"/>
          </p:cNvSpPr>
          <p:nvPr/>
        </p:nvSpPr>
        <p:spPr bwMode="auto">
          <a:xfrm>
            <a:off x="2253051" y="821522"/>
            <a:ext cx="5530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重要データ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5" name="Rectangle 1875"/>
          <p:cNvSpPr>
            <a:spLocks noChangeArrowheads="1"/>
          </p:cNvSpPr>
          <p:nvPr/>
        </p:nvSpPr>
        <p:spPr bwMode="auto">
          <a:xfrm>
            <a:off x="2216985" y="1414736"/>
            <a:ext cx="625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個人フォルダ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8" name="Rectangle 1886"/>
          <p:cNvSpPr>
            <a:spLocks noChangeArrowheads="1"/>
          </p:cNvSpPr>
          <p:nvPr/>
        </p:nvSpPr>
        <p:spPr bwMode="auto">
          <a:xfrm>
            <a:off x="4214459" y="504412"/>
            <a:ext cx="1090854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インターネット回線</a:t>
            </a:r>
          </a:p>
        </p:txBody>
      </p:sp>
      <p:sp>
        <p:nvSpPr>
          <p:cNvPr id="119" name="Rectangle 1935"/>
          <p:cNvSpPr>
            <a:spLocks noChangeArrowheads="1"/>
          </p:cNvSpPr>
          <p:nvPr/>
        </p:nvSpPr>
        <p:spPr bwMode="auto">
          <a:xfrm>
            <a:off x="258017" y="829717"/>
            <a:ext cx="1862689" cy="1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重要なデータをクラウドに保存</a:t>
            </a:r>
            <a:r>
              <a:rPr lang="ja-JP" altLang="en-US" sz="1100" b="1" i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！</a:t>
            </a:r>
            <a:endParaRPr lang="en-US" altLang="ja-JP" sz="1100" b="1" i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0" name="Picture 6" descr="http://iconhoihoi.oops.jp/sozai/icon/128-notepc/icon_4b_19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/>
          <a:stretch>
            <a:fillRect/>
          </a:stretch>
        </p:blipFill>
        <p:spPr bwMode="auto">
          <a:xfrm>
            <a:off x="1039754" y="1168898"/>
            <a:ext cx="261165" cy="2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" descr="C:\Users\AKIO\Desktop\icon_6m_19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r="2220" b="5553"/>
          <a:stretch>
            <a:fillRect/>
          </a:stretch>
        </p:blipFill>
        <p:spPr bwMode="auto">
          <a:xfrm>
            <a:off x="1037915" y="1973138"/>
            <a:ext cx="256688" cy="2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6" descr="http://iconhoihoi.oops.jp/sozai/icon/128-notepc/icon_4b_19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/>
          <a:stretch>
            <a:fillRect/>
          </a:stretch>
        </p:blipFill>
        <p:spPr bwMode="auto">
          <a:xfrm>
            <a:off x="1039754" y="1579712"/>
            <a:ext cx="261165" cy="2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1875"/>
          <p:cNvSpPr>
            <a:spLocks noChangeArrowheads="1"/>
          </p:cNvSpPr>
          <p:nvPr/>
        </p:nvSpPr>
        <p:spPr bwMode="auto">
          <a:xfrm>
            <a:off x="725305" y="1983051"/>
            <a:ext cx="3238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FAX</a:t>
            </a:r>
          </a:p>
          <a:p>
            <a:pPr algn="ctr"/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PDF)</a:t>
            </a:r>
            <a:endParaRPr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062096" y="1903059"/>
            <a:ext cx="1202244" cy="404114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TeraStation</a:t>
            </a:r>
          </a:p>
          <a:p>
            <a:pPr algn="ctr"/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TS5010/301</a:t>
            </a:r>
            <a:r>
              <a:rPr lang="en-US" altLang="ja-JP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endParaRPr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26" name="グループ化 59"/>
          <p:cNvGrpSpPr/>
          <p:nvPr/>
        </p:nvGrpSpPr>
        <p:grpSpPr>
          <a:xfrm>
            <a:off x="245904" y="1062151"/>
            <a:ext cx="734824" cy="1028410"/>
            <a:chOff x="349749" y="4666899"/>
            <a:chExt cx="872994" cy="1187601"/>
          </a:xfrm>
        </p:grpSpPr>
        <p:pic>
          <p:nvPicPr>
            <p:cNvPr id="146" name="Picture 8" descr="http://iconhoihoi.oops.jp/sozai/icon/39-casualboy2/icon_4b_19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9"/>
            <a:stretch>
              <a:fillRect/>
            </a:stretch>
          </p:blipFill>
          <p:spPr bwMode="auto">
            <a:xfrm>
              <a:off x="539314" y="4816910"/>
              <a:ext cx="683429" cy="103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4" descr="C:\Users\m2181t\Downloads\sozai_image_6216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8856892">
              <a:off x="242819" y="4773829"/>
              <a:ext cx="592942" cy="379081"/>
            </a:xfrm>
            <a:prstGeom prst="rect">
              <a:avLst/>
            </a:prstGeom>
            <a:noFill/>
          </p:spPr>
        </p:pic>
      </p:grpSp>
      <p:cxnSp>
        <p:nvCxnSpPr>
          <p:cNvPr id="127" name="直線矢印コネクタ 126"/>
          <p:cNvCxnSpPr/>
          <p:nvPr/>
        </p:nvCxnSpPr>
        <p:spPr>
          <a:xfrm>
            <a:off x="1300919" y="1717195"/>
            <a:ext cx="98311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875"/>
          <p:cNvSpPr>
            <a:spLocks noChangeArrowheads="1"/>
          </p:cNvSpPr>
          <p:nvPr/>
        </p:nvSpPr>
        <p:spPr bwMode="auto">
          <a:xfrm>
            <a:off x="3291859" y="920831"/>
            <a:ext cx="86241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ファイルサーバー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9" name="Rectangle 1875"/>
          <p:cNvSpPr>
            <a:spLocks noChangeArrowheads="1"/>
          </p:cNvSpPr>
          <p:nvPr/>
        </p:nvSpPr>
        <p:spPr bwMode="auto">
          <a:xfrm>
            <a:off x="2071143" y="2047419"/>
            <a:ext cx="8864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スキャナ用フォルダ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30" name="カギ線コネクタ 129"/>
          <p:cNvCxnSpPr>
            <a:stCxn id="120" idx="3"/>
            <a:endCxn id="121" idx="3"/>
          </p:cNvCxnSpPr>
          <p:nvPr/>
        </p:nvCxnSpPr>
        <p:spPr>
          <a:xfrm flipH="1">
            <a:off x="1294602" y="1315100"/>
            <a:ext cx="6317" cy="800367"/>
          </a:xfrm>
          <a:prstGeom prst="bentConnector3">
            <a:avLst>
              <a:gd name="adj1" fmla="val -8375003"/>
            </a:avLst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875"/>
          <p:cNvSpPr>
            <a:spLocks noChangeArrowheads="1"/>
          </p:cNvSpPr>
          <p:nvPr/>
        </p:nvSpPr>
        <p:spPr bwMode="auto">
          <a:xfrm>
            <a:off x="822556" y="1187505"/>
            <a:ext cx="1635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2" name="Rectangle 1875"/>
          <p:cNvSpPr>
            <a:spLocks noChangeArrowheads="1"/>
          </p:cNvSpPr>
          <p:nvPr/>
        </p:nvSpPr>
        <p:spPr bwMode="auto">
          <a:xfrm>
            <a:off x="822556" y="1585468"/>
            <a:ext cx="1635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" name="Rectangle 1872"/>
          <p:cNvSpPr>
            <a:spLocks noChangeArrowheads="1"/>
          </p:cNvSpPr>
          <p:nvPr/>
        </p:nvSpPr>
        <p:spPr bwMode="auto">
          <a:xfrm>
            <a:off x="4461524" y="1132619"/>
            <a:ext cx="6107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データ同期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4" name="Picture 12" descr="http://iconhoihoi.oops.jp/sozai/icon/82-folder/icon_2y_1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02" y="1297277"/>
            <a:ext cx="314563" cy="4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5" name="直線矢印コネクタ 134"/>
          <p:cNvCxnSpPr/>
          <p:nvPr/>
        </p:nvCxnSpPr>
        <p:spPr>
          <a:xfrm>
            <a:off x="4293570" y="1752515"/>
            <a:ext cx="932632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図 135" descr="インターネット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84150" y="725761"/>
            <a:ext cx="392115" cy="410815"/>
          </a:xfrm>
          <a:prstGeom prst="rect">
            <a:avLst/>
          </a:prstGeom>
        </p:spPr>
      </p:pic>
      <p:sp>
        <p:nvSpPr>
          <p:cNvPr id="137" name="角丸四角形 136"/>
          <p:cNvSpPr/>
          <p:nvPr/>
        </p:nvSpPr>
        <p:spPr>
          <a:xfrm>
            <a:off x="2171147" y="713667"/>
            <a:ext cx="690837" cy="64596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endParaRPr lang="ja-JP" altLang="en-US" sz="12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4645" y="1246090"/>
            <a:ext cx="531472" cy="67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2970" y="1421989"/>
            <a:ext cx="850355" cy="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0" name="直線矢印コネクタ 139"/>
          <p:cNvCxnSpPr/>
          <p:nvPr/>
        </p:nvCxnSpPr>
        <p:spPr>
          <a:xfrm>
            <a:off x="4269278" y="1983191"/>
            <a:ext cx="93263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872"/>
          <p:cNvSpPr>
            <a:spLocks noChangeArrowheads="1"/>
          </p:cNvSpPr>
          <p:nvPr/>
        </p:nvSpPr>
        <p:spPr bwMode="auto">
          <a:xfrm>
            <a:off x="4278037" y="2224288"/>
            <a:ext cx="11974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万が一の時は復元！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5851595" y="1748445"/>
            <a:ext cx="10337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7574"/>
            <a:r>
              <a:rPr lang="en-US" altLang="ja-JP" sz="1200" spc="-6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</a:p>
          <a:p>
            <a:pPr defTabSz="817574"/>
            <a:r>
              <a:rPr lang="en-US" altLang="ja-JP" sz="1200" spc="-6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for Business</a:t>
            </a:r>
            <a:endParaRPr lang="ja-JP" altLang="en-US" sz="1200" spc="-6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855497" y="1504923"/>
            <a:ext cx="7953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7574"/>
            <a:r>
              <a:rPr lang="en-US" altLang="ja-JP" sz="1200" spc="-6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1592474" y="2649234"/>
            <a:ext cx="471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・クラウド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にデータ保存することで地理的な冗長化を実現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・バックアップ機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の管理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/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更新が不要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・バックアップ分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の初期投資費用を抑え、月額定額で費用の計上が可能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30198" y="3408832"/>
            <a:ext cx="5541819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50000"/>
              </a:lnSpc>
              <a:spcBef>
                <a:spcPts val="600"/>
              </a:spcBef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注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にはアップロードできるファイルサイズに制限があります。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hangingPunct="0">
              <a:lnSpc>
                <a:spcPct val="50000"/>
              </a:lnSpc>
              <a:spcBef>
                <a:spcPts val="600"/>
              </a:spcBef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10GB</a:t>
            </a:r>
            <a:r>
              <a:rPr lang="ja-JP" altLang="en-US" sz="9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Business:15GB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hangingPunct="0">
              <a:lnSpc>
                <a:spcPct val="50000"/>
              </a:lnSpc>
              <a:spcBef>
                <a:spcPts val="600"/>
              </a:spcBef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イメージバックアップや動画などの大容量ファイルのアップロードはファイルサイズをご確認ください。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hangingPunct="0">
              <a:lnSpc>
                <a:spcPct val="50000"/>
              </a:lnSpc>
              <a:spcBef>
                <a:spcPts val="600"/>
              </a:spcBef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注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OneDrive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に以下の文字列をファイル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フォルダ名に含むものは同期できません。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hangingPunct="0">
              <a:lnSpc>
                <a:spcPct val="50000"/>
              </a:lnSpc>
              <a:spcBef>
                <a:spcPts val="600"/>
              </a:spcBef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" # % &amp; * / : &lt; &gt; ? \ { } 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~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 bwMode="auto">
          <a:xfrm>
            <a:off x="152636" y="430930"/>
            <a:ext cx="6552728" cy="2914633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20" y="8529322"/>
            <a:ext cx="231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ファームウェア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Ver4.20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以降よりご利用いただけます。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799102" y="2714113"/>
            <a:ext cx="829994" cy="565753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メリット</a:t>
            </a:r>
          </a:p>
        </p:txBody>
      </p:sp>
    </p:spTree>
    <p:extLst>
      <p:ext uri="{BB962C8B-B14F-4D97-AF65-F5344CB8AC3E}">
        <p14:creationId xmlns:p14="http://schemas.microsoft.com/office/powerpoint/2010/main" val="8433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340</Words>
  <Application>Microsoft Office PowerPoint</Application>
  <PresentationFormat>A4 210 x 297 mm</PresentationFormat>
  <Paragraphs>74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株式会社バッファロー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バッファロー</dc:creator>
  <cp:lastModifiedBy>杉江 和美</cp:lastModifiedBy>
  <cp:revision>126</cp:revision>
  <cp:lastPrinted>2019-02-05T02:23:03Z</cp:lastPrinted>
  <dcterms:created xsi:type="dcterms:W3CDTF">2018-04-27T07:57:58Z</dcterms:created>
  <dcterms:modified xsi:type="dcterms:W3CDTF">2019-11-08T01:50:51Z</dcterms:modified>
</cp:coreProperties>
</file>