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3" r:id="rId2"/>
    <p:sldId id="274" r:id="rId3"/>
  </p:sldIdLst>
  <p:sldSz cx="6858000" cy="9906000" type="A4"/>
  <p:notesSz cx="6735763" cy="9866313"/>
  <p:custDataLst>
    <p:tags r:id="rId5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187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37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56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747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5933" algn="l" defTabSz="914373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120" algn="l" defTabSz="914373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307" algn="l" defTabSz="914373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494" algn="l" defTabSz="914373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6" userDrawn="1">
          <p15:clr>
            <a:srgbClr val="A4A3A4"/>
          </p15:clr>
        </p15:guide>
        <p15:guide id="2" pos="3220" userDrawn="1">
          <p15:clr>
            <a:srgbClr val="A4A3A4"/>
          </p15:clr>
        </p15:guide>
        <p15:guide id="3" orient="horz" pos="1871" userDrawn="1">
          <p15:clr>
            <a:srgbClr val="A4A3A4"/>
          </p15:clr>
        </p15:guide>
        <p15:guide id="4" orient="horz" pos="5726" userDrawn="1">
          <p15:clr>
            <a:srgbClr val="A4A3A4"/>
          </p15:clr>
        </p15:guide>
        <p15:guide id="5" orient="horz" pos="2483" userDrawn="1">
          <p15:clr>
            <a:srgbClr val="A4A3A4"/>
          </p15:clr>
        </p15:guide>
        <p15:guide id="6" orient="horz" pos="6497" userDrawn="1">
          <p15:clr>
            <a:srgbClr val="A4A3A4"/>
          </p15:clr>
        </p15:guide>
        <p15:guide id="7" orient="horz" pos="5273" userDrawn="1">
          <p15:clr>
            <a:srgbClr val="A4A3A4"/>
          </p15:clr>
        </p15:guide>
        <p15:guide id="10" orient="horz" pos="3776" userDrawn="1">
          <p15:clr>
            <a:srgbClr val="A4A3A4"/>
          </p15:clr>
        </p15:guide>
        <p15:guide id="12" orient="horz" userDrawn="1">
          <p15:clr>
            <a:srgbClr val="A4A3A4"/>
          </p15:clr>
        </p15:guide>
        <p15:guide id="13" pos="748" userDrawn="1">
          <p15:clr>
            <a:srgbClr val="A4A3A4"/>
          </p15:clr>
        </p15:guide>
        <p15:guide id="15" pos="4513" userDrawn="1">
          <p15:clr>
            <a:srgbClr val="A4A3A4"/>
          </p15:clr>
        </p15:guide>
        <p15:guide id="16" pos="952" userDrawn="1">
          <p15:clr>
            <a:srgbClr val="A4A3A4"/>
          </p15:clr>
        </p15:guide>
        <p15:guide id="17" pos="2925" userDrawn="1">
          <p15:clr>
            <a:srgbClr val="A4A3A4"/>
          </p15:clr>
        </p15:guide>
        <p15:guide id="18" pos="3651" userDrawn="1">
          <p15:clr>
            <a:srgbClr val="A4A3A4"/>
          </p15:clr>
        </p15:guide>
        <p15:guide id="19" pos="4037" userDrawn="1">
          <p15:clr>
            <a:srgbClr val="A4A3A4"/>
          </p15:clr>
        </p15:guide>
        <p15:guide id="20" pos="3470" userDrawn="1">
          <p15:clr>
            <a:srgbClr val="A4A3A4"/>
          </p15:clr>
        </p15:guide>
        <p15:guide id="21" orient="horz" pos="5000" userDrawn="1">
          <p15:clr>
            <a:srgbClr val="A4A3A4"/>
          </p15:clr>
        </p15:guide>
        <p15:guide id="22" orient="horz" pos="5137" userDrawn="1">
          <p15:clr>
            <a:srgbClr val="A4A3A4"/>
          </p15:clr>
        </p15:guide>
        <p15:guide id="23" pos="2472" userDrawn="1">
          <p15:clr>
            <a:srgbClr val="A4A3A4"/>
          </p15:clr>
        </p15:guide>
        <p15:guide id="24" pos="998" userDrawn="1">
          <p15:clr>
            <a:srgbClr val="A4A3A4"/>
          </p15:clr>
        </p15:guide>
        <p15:guide id="25" pos="1769" userDrawn="1">
          <p15:clr>
            <a:srgbClr val="A4A3A4"/>
          </p15:clr>
        </p15:guide>
        <p15:guide id="26" orient="horz" pos="4161" userDrawn="1">
          <p15:clr>
            <a:srgbClr val="A4A3A4"/>
          </p15:clr>
        </p15:guide>
        <p15:guide id="27" orient="horz" pos="599">
          <p15:clr>
            <a:srgbClr val="A4A3A4"/>
          </p15:clr>
        </p15:guide>
        <p15:guide id="28" orient="horz" pos="1733">
          <p15:clr>
            <a:srgbClr val="A4A3A4"/>
          </p15:clr>
        </p15:guide>
        <p15:guide id="29" orient="horz" pos="5305">
          <p15:clr>
            <a:srgbClr val="A4A3A4"/>
          </p15:clr>
        </p15:guide>
        <p15:guide id="30" orient="horz" pos="2301">
          <p15:clr>
            <a:srgbClr val="A4A3A4"/>
          </p15:clr>
        </p15:guide>
        <p15:guide id="31" orient="horz" pos="6019">
          <p15:clr>
            <a:srgbClr val="A4A3A4"/>
          </p15:clr>
        </p15:guide>
        <p15:guide id="32" orient="horz" pos="4885">
          <p15:clr>
            <a:srgbClr val="A4A3A4"/>
          </p15:clr>
        </p15:guide>
        <p15:guide id="33" orient="horz" pos="3498">
          <p15:clr>
            <a:srgbClr val="A4A3A4"/>
          </p15:clr>
        </p15:guide>
        <p15:guide id="34" orient="horz" pos="4633">
          <p15:clr>
            <a:srgbClr val="A4A3A4"/>
          </p15:clr>
        </p15:guide>
        <p15:guide id="35" orient="horz" pos="4759">
          <p15:clr>
            <a:srgbClr val="A4A3A4"/>
          </p15:clr>
        </p15:guide>
        <p15:guide id="36" orient="horz" pos="3855">
          <p15:clr>
            <a:srgbClr val="A4A3A4"/>
          </p15:clr>
        </p15:guide>
        <p15:guide id="37" pos="2921">
          <p15:clr>
            <a:srgbClr val="A4A3A4"/>
          </p15:clr>
        </p15:guide>
        <p15:guide id="38" pos="679">
          <p15:clr>
            <a:srgbClr val="A4A3A4"/>
          </p15:clr>
        </p15:guide>
        <p15:guide id="39" pos="4094">
          <p15:clr>
            <a:srgbClr val="A4A3A4"/>
          </p15:clr>
        </p15:guide>
        <p15:guide id="40" pos="864">
          <p15:clr>
            <a:srgbClr val="A4A3A4"/>
          </p15:clr>
        </p15:guide>
        <p15:guide id="41" pos="2654">
          <p15:clr>
            <a:srgbClr val="A4A3A4"/>
          </p15:clr>
        </p15:guide>
        <p15:guide id="42" pos="3312">
          <p15:clr>
            <a:srgbClr val="A4A3A4"/>
          </p15:clr>
        </p15:guide>
        <p15:guide id="43" pos="3662">
          <p15:clr>
            <a:srgbClr val="A4A3A4"/>
          </p15:clr>
        </p15:guide>
        <p15:guide id="44" pos="3148">
          <p15:clr>
            <a:srgbClr val="A4A3A4"/>
          </p15:clr>
        </p15:guide>
        <p15:guide id="45" pos="2243">
          <p15:clr>
            <a:srgbClr val="A4A3A4"/>
          </p15:clr>
        </p15:guide>
        <p15:guide id="46" pos="905">
          <p15:clr>
            <a:srgbClr val="A4A3A4"/>
          </p15:clr>
        </p15:guide>
        <p15:guide id="47" pos="16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99FF"/>
    <a:srgbClr val="FF99CC"/>
    <a:srgbClr val="43A1FF"/>
    <a:srgbClr val="00CC99"/>
    <a:srgbClr val="000000"/>
    <a:srgbClr val="FFFFFF"/>
    <a:srgbClr val="072E7B"/>
    <a:srgbClr val="6D787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3" autoAdjust="0"/>
    <p:restoredTop sz="98249" autoAdjust="0"/>
  </p:normalViewPr>
  <p:slideViewPr>
    <p:cSldViewPr snapToGrid="0">
      <p:cViewPr varScale="1">
        <p:scale>
          <a:sx n="58" d="100"/>
          <a:sy n="58" d="100"/>
        </p:scale>
        <p:origin x="2808" y="101"/>
      </p:cViewPr>
      <p:guideLst>
        <p:guide orient="horz" pos="646"/>
        <p:guide pos="3220"/>
        <p:guide orient="horz" pos="1871"/>
        <p:guide orient="horz" pos="5726"/>
        <p:guide orient="horz" pos="2483"/>
        <p:guide orient="horz" pos="6497"/>
        <p:guide orient="horz" pos="5273"/>
        <p:guide orient="horz" pos="3776"/>
        <p:guide orient="horz"/>
        <p:guide pos="748"/>
        <p:guide pos="4513"/>
        <p:guide pos="952"/>
        <p:guide pos="2925"/>
        <p:guide pos="3651"/>
        <p:guide pos="4037"/>
        <p:guide pos="3470"/>
        <p:guide orient="horz" pos="5000"/>
        <p:guide orient="horz" pos="5137"/>
        <p:guide pos="2472"/>
        <p:guide pos="998"/>
        <p:guide pos="1769"/>
        <p:guide orient="horz" pos="4161"/>
        <p:guide orient="horz" pos="599"/>
        <p:guide orient="horz" pos="1733"/>
        <p:guide orient="horz" pos="5305"/>
        <p:guide orient="horz" pos="2301"/>
        <p:guide orient="horz" pos="6019"/>
        <p:guide orient="horz" pos="4885"/>
        <p:guide orient="horz" pos="3498"/>
        <p:guide orient="horz" pos="4633"/>
        <p:guide orient="horz" pos="4759"/>
        <p:guide orient="horz" pos="3855"/>
        <p:guide pos="2921"/>
        <p:guide pos="679"/>
        <p:guide pos="4094"/>
        <p:guide pos="864"/>
        <p:guide pos="2654"/>
        <p:guide pos="3312"/>
        <p:guide pos="3662"/>
        <p:guide pos="3148"/>
        <p:guide pos="2243"/>
        <p:guide pos="905"/>
        <p:guide pos="160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504861188126215"/>
          <c:y val="4.0767377482070113E-2"/>
          <c:w val="0.46017953741697776"/>
          <c:h val="0.8198982689742615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個人</c:v>
                </c:pt>
              </c:strCache>
            </c:strRef>
          </c:tx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45-41AC-9397-C6DB3E99FA2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法人</c:v>
                </c:pt>
              </c:strCache>
            </c:strRef>
          </c:tx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45-41AC-9397-C6DB3E99FA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8823552"/>
        <c:axId val="144885632"/>
      </c:barChart>
      <c:catAx>
        <c:axId val="9882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pPr>
            <a:endParaRPr lang="ja-JP"/>
          </a:p>
        </c:txPr>
        <c:crossAx val="144885632"/>
        <c:crosses val="autoZero"/>
        <c:auto val="1"/>
        <c:lblAlgn val="ctr"/>
        <c:lblOffset val="100"/>
        <c:noMultiLvlLbl val="0"/>
      </c:catAx>
      <c:valAx>
        <c:axId val="144885632"/>
        <c:scaling>
          <c:orientation val="minMax"/>
          <c:max val="250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#,##0_);\(#,##0\)" sourceLinked="0"/>
        <c:majorTickMark val="out"/>
        <c:minorTickMark val="none"/>
        <c:tickLblPos val="nextTo"/>
        <c:txPr>
          <a:bodyPr/>
          <a:lstStyle/>
          <a:p>
            <a:pPr>
              <a:defRPr sz="6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pPr>
            <a:endParaRPr lang="ja-JP"/>
          </a:p>
        </c:txPr>
        <c:crossAx val="98823552"/>
        <c:crosses val="autoZero"/>
        <c:crossBetween val="between"/>
      </c:valAx>
      <c:spPr>
        <a:ln>
          <a:noFill/>
        </a:ln>
      </c:spPr>
    </c:plotArea>
    <c:legend>
      <c:legendPos val="r"/>
      <c:legendEntry>
        <c:idx val="1"/>
        <c:txPr>
          <a:bodyPr/>
          <a:lstStyle/>
          <a:p>
            <a:pPr>
              <a:defRPr sz="9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pPr>
            <a:endParaRPr lang="ja-JP"/>
          </a:p>
        </c:txPr>
      </c:legendEntry>
      <c:layout>
        <c:manualLayout>
          <c:xMode val="edge"/>
          <c:yMode val="edge"/>
          <c:x val="0.61762781412886891"/>
          <c:y val="0.13459360429989239"/>
          <c:w val="0.28286384976525852"/>
          <c:h val="0.17752720096265384"/>
        </c:manualLayout>
      </c:layout>
      <c:overlay val="0"/>
      <c:txPr>
        <a:bodyPr/>
        <a:lstStyle/>
        <a:p>
          <a:pPr>
            <a:defRPr sz="900">
              <a:latin typeface="メイリオ" pitchFamily="50" charset="-128"/>
              <a:ea typeface="メイリオ" pitchFamily="50" charset="-128"/>
              <a:cs typeface="メイリオ" pitchFamily="50" charset="-128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9413" cy="493713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>
              <a:defRPr sz="1200"/>
            </a:lvl1pPr>
          </a:lstStyle>
          <a:p>
            <a:fld id="{43F041A4-AEA3-41E0-9B21-6FA7A78BCE23}" type="datetimeFigureOut">
              <a:rPr kumimoji="1" lang="ja-JP" altLang="en-US" smtClean="0"/>
              <a:pPr/>
              <a:t>2020/9/10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10" rIns="91419" bIns="4571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686302"/>
            <a:ext cx="5389563" cy="4440238"/>
          </a:xfrm>
          <a:prstGeom prst="rect">
            <a:avLst/>
          </a:prstGeom>
        </p:spPr>
        <p:txBody>
          <a:bodyPr vert="horz" lIns="91419" tIns="45710" rIns="91419" bIns="4571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>
              <a:defRPr sz="1200"/>
            </a:lvl1pPr>
          </a:lstStyle>
          <a:p>
            <a:fld id="{2410F3FD-9157-486A-9540-20F8DA0B8C4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163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7563" y="739775"/>
            <a:ext cx="2560637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0F3FD-9157-486A-9540-20F8DA0B8C4D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3498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3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6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9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12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66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19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72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25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F4AE1-DD05-460F-8D07-FA299DBA22B4}" type="datetimeFigureOut">
              <a:rPr lang="ja-JP" altLang="en-US"/>
              <a:pPr>
                <a:defRPr/>
              </a:pPr>
              <a:t>2020/9/10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6EDBE-A096-4072-B78C-D7C921AFADB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8880E-F6E1-4698-BF02-0EA94E52849B}" type="datetimeFigureOut">
              <a:rPr lang="ja-JP" altLang="en-US"/>
              <a:pPr>
                <a:defRPr/>
              </a:pPr>
              <a:t>2020/9/10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EA11-21D4-4AF6-A10D-3357FAA1379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6CA54-40F6-4799-8D0C-7A78875C984F}" type="datetimeFigureOut">
              <a:rPr lang="ja-JP" altLang="en-US"/>
              <a:pPr>
                <a:defRPr/>
              </a:pPr>
              <a:t>2020/9/10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07091-4E73-49D5-834D-73AD233D7A5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6D39A-33CC-4F78-9794-A3736E430DE4}" type="datetimeFigureOut">
              <a:rPr lang="ja-JP" altLang="en-US"/>
              <a:pPr>
                <a:defRPr/>
              </a:pPr>
              <a:t>2020/9/10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91BEE-DE5F-4F93-93F3-13E9C458629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323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064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597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129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661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194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726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259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FB7F6-9718-41A9-BFA2-9EC1A232ABBF}" type="datetimeFigureOut">
              <a:rPr lang="ja-JP" altLang="en-US"/>
              <a:pPr>
                <a:defRPr/>
              </a:pPr>
              <a:t>2020/9/10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97A1A-B77F-4C34-ACC3-4EAF15FA966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97AA0-D30D-4EAC-894D-BFBDE51A5416}" type="datetimeFigureOut">
              <a:rPr lang="ja-JP" altLang="en-US"/>
              <a:pPr>
                <a:defRPr/>
              </a:pPr>
              <a:t>2020/9/10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15ED8-069C-40B2-B6EC-9A9B75F6560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239" indent="0">
              <a:buNone/>
              <a:defRPr sz="2000" b="1"/>
            </a:lvl2pPr>
            <a:lvl3pPr marL="906479" indent="0">
              <a:buNone/>
              <a:defRPr sz="1800" b="1"/>
            </a:lvl3pPr>
            <a:lvl4pPr marL="1359718" indent="0">
              <a:buNone/>
              <a:defRPr sz="1600" b="1"/>
            </a:lvl4pPr>
            <a:lvl5pPr marL="1812957" indent="0">
              <a:buNone/>
              <a:defRPr sz="1600" b="1"/>
            </a:lvl5pPr>
            <a:lvl6pPr marL="2266197" indent="0">
              <a:buNone/>
              <a:defRPr sz="1600" b="1"/>
            </a:lvl6pPr>
            <a:lvl7pPr marL="2719436" indent="0">
              <a:buNone/>
              <a:defRPr sz="1600" b="1"/>
            </a:lvl7pPr>
            <a:lvl8pPr marL="3172675" indent="0">
              <a:buNone/>
              <a:defRPr sz="1600" b="1"/>
            </a:lvl8pPr>
            <a:lvl9pPr marL="3625915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239" indent="0">
              <a:buNone/>
              <a:defRPr sz="2000" b="1"/>
            </a:lvl2pPr>
            <a:lvl3pPr marL="906479" indent="0">
              <a:buNone/>
              <a:defRPr sz="1800" b="1"/>
            </a:lvl3pPr>
            <a:lvl4pPr marL="1359718" indent="0">
              <a:buNone/>
              <a:defRPr sz="1600" b="1"/>
            </a:lvl4pPr>
            <a:lvl5pPr marL="1812957" indent="0">
              <a:buNone/>
              <a:defRPr sz="1600" b="1"/>
            </a:lvl5pPr>
            <a:lvl6pPr marL="2266197" indent="0">
              <a:buNone/>
              <a:defRPr sz="1600" b="1"/>
            </a:lvl6pPr>
            <a:lvl7pPr marL="2719436" indent="0">
              <a:buNone/>
              <a:defRPr sz="1600" b="1"/>
            </a:lvl7pPr>
            <a:lvl8pPr marL="3172675" indent="0">
              <a:buNone/>
              <a:defRPr sz="1600" b="1"/>
            </a:lvl8pPr>
            <a:lvl9pPr marL="3625915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C18E6-9A90-4F92-A104-AFEC71C428A7}" type="datetimeFigureOut">
              <a:rPr lang="ja-JP" altLang="en-US"/>
              <a:pPr>
                <a:defRPr/>
              </a:pPr>
              <a:t>2020/9/10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1378F-70F7-4607-B480-35C6EC4E843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91EF8-3BDE-4119-A9FF-84CCEA372D21}" type="datetimeFigureOut">
              <a:rPr lang="ja-JP" altLang="en-US"/>
              <a:pPr>
                <a:defRPr/>
              </a:pPr>
              <a:t>2020/9/10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68F65-619C-4245-87DC-4A8D7001574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B01AC-5A87-46CE-95D2-2D0F0B26016F}" type="datetimeFigureOut">
              <a:rPr lang="ja-JP" altLang="en-US"/>
              <a:pPr>
                <a:defRPr/>
              </a:pPr>
              <a:t>2020/9/10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57CD2-7929-4BB8-9246-7556AA4D40C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3239" indent="0">
              <a:buNone/>
              <a:defRPr sz="1200"/>
            </a:lvl2pPr>
            <a:lvl3pPr marL="906479" indent="0">
              <a:buNone/>
              <a:defRPr sz="1000"/>
            </a:lvl3pPr>
            <a:lvl4pPr marL="1359718" indent="0">
              <a:buNone/>
              <a:defRPr sz="900"/>
            </a:lvl4pPr>
            <a:lvl5pPr marL="1812957" indent="0">
              <a:buNone/>
              <a:defRPr sz="900"/>
            </a:lvl5pPr>
            <a:lvl6pPr marL="2266197" indent="0">
              <a:buNone/>
              <a:defRPr sz="900"/>
            </a:lvl6pPr>
            <a:lvl7pPr marL="2719436" indent="0">
              <a:buNone/>
              <a:defRPr sz="900"/>
            </a:lvl7pPr>
            <a:lvl8pPr marL="3172675" indent="0">
              <a:buNone/>
              <a:defRPr sz="900"/>
            </a:lvl8pPr>
            <a:lvl9pPr marL="3625915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7D8C7-DE93-4795-90A8-2D4A54632AAA}" type="datetimeFigureOut">
              <a:rPr lang="ja-JP" altLang="en-US"/>
              <a:pPr>
                <a:defRPr/>
              </a:pPr>
              <a:t>2020/9/10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D378D-F8C1-47AB-8796-E7A3A763EBB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3239" indent="0">
              <a:buNone/>
              <a:defRPr sz="2800"/>
            </a:lvl2pPr>
            <a:lvl3pPr marL="906479" indent="0">
              <a:buNone/>
              <a:defRPr sz="2400"/>
            </a:lvl3pPr>
            <a:lvl4pPr marL="1359718" indent="0">
              <a:buNone/>
              <a:defRPr sz="2000"/>
            </a:lvl4pPr>
            <a:lvl5pPr marL="1812957" indent="0">
              <a:buNone/>
              <a:defRPr sz="2000"/>
            </a:lvl5pPr>
            <a:lvl6pPr marL="2266197" indent="0">
              <a:buNone/>
              <a:defRPr sz="2000"/>
            </a:lvl6pPr>
            <a:lvl7pPr marL="2719436" indent="0">
              <a:buNone/>
              <a:defRPr sz="2000"/>
            </a:lvl7pPr>
            <a:lvl8pPr marL="3172675" indent="0">
              <a:buNone/>
              <a:defRPr sz="2000"/>
            </a:lvl8pPr>
            <a:lvl9pPr marL="3625915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3239" indent="0">
              <a:buNone/>
              <a:defRPr sz="1200"/>
            </a:lvl2pPr>
            <a:lvl3pPr marL="906479" indent="0">
              <a:buNone/>
              <a:defRPr sz="1000"/>
            </a:lvl3pPr>
            <a:lvl4pPr marL="1359718" indent="0">
              <a:buNone/>
              <a:defRPr sz="900"/>
            </a:lvl4pPr>
            <a:lvl5pPr marL="1812957" indent="0">
              <a:buNone/>
              <a:defRPr sz="900"/>
            </a:lvl5pPr>
            <a:lvl6pPr marL="2266197" indent="0">
              <a:buNone/>
              <a:defRPr sz="900"/>
            </a:lvl6pPr>
            <a:lvl7pPr marL="2719436" indent="0">
              <a:buNone/>
              <a:defRPr sz="900"/>
            </a:lvl7pPr>
            <a:lvl8pPr marL="3172675" indent="0">
              <a:buNone/>
              <a:defRPr sz="900"/>
            </a:lvl8pPr>
            <a:lvl9pPr marL="3625915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FA56D-CF7A-4312-9FD6-29907CA39799}" type="datetimeFigureOut">
              <a:rPr lang="ja-JP" altLang="en-US"/>
              <a:pPr>
                <a:defRPr/>
              </a:pPr>
              <a:t>2020/9/10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379D4-1FCF-405E-8B07-5C3DA4FAB0A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96876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988" tIns="41994" rIns="83988" bIns="419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311401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988" tIns="41994" rIns="83988" bIns="41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83988" tIns="41994" rIns="83988" bIns="4199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D515533-FF42-4A28-9B46-DE124A71F52D}" type="datetimeFigureOut">
              <a:rPr lang="ja-JP" altLang="en-US"/>
              <a:pPr>
                <a:defRPr/>
              </a:pPr>
              <a:t>2020/9/10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83988" tIns="41994" rIns="83988" bIns="4199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83988" tIns="41994" rIns="83988" bIns="4199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B4B147A-7C42-476F-8352-B17A287138D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323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0647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59718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1295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39930" indent="-33993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6514" indent="-283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098" indent="-22662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86338" indent="-22662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9577" indent="-22662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2816" indent="-226620" algn="l" defTabSz="90647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46056" indent="-226620" algn="l" defTabSz="90647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9295" indent="-226620" algn="l" defTabSz="90647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52534" indent="-226620" algn="l" defTabSz="90647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64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239" algn="l" defTabSz="9064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6479" algn="l" defTabSz="9064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9718" algn="l" defTabSz="9064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2957" algn="l" defTabSz="9064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6197" algn="l" defTabSz="9064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19436" algn="l" defTabSz="9064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2675" algn="l" defTabSz="9064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5915" algn="l" defTabSz="9064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hyperlink" Target="http://portal.azure.com/" TargetMode="External"/><Relationship Id="rId5" Type="http://schemas.openxmlformats.org/officeDocument/2006/relationships/image" Target="../media/image3.jpeg"/><Relationship Id="rId10" Type="http://schemas.openxmlformats.org/officeDocument/2006/relationships/chart" Target="../charts/chart1.xml"/><Relationship Id="rId4" Type="http://schemas.openxmlformats.org/officeDocument/2006/relationships/image" Target="../media/image2.jpeg"/><Relationship Id="rId9" Type="http://schemas.openxmlformats.org/officeDocument/2006/relationships/image" Target="../media/image7.wmf"/><Relationship Id="rId1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星 16 116"/>
          <p:cNvSpPr/>
          <p:nvPr/>
        </p:nvSpPr>
        <p:spPr>
          <a:xfrm>
            <a:off x="1021824" y="3075410"/>
            <a:ext cx="914400" cy="914400"/>
          </a:xfrm>
          <a:prstGeom prst="star16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026" name="Picture 2" descr="C:\Users\ito-hide\Desktop\無題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3494" y="1852797"/>
            <a:ext cx="1909283" cy="1002373"/>
          </a:xfrm>
          <a:prstGeom prst="rect">
            <a:avLst/>
          </a:prstGeom>
          <a:noFill/>
        </p:spPr>
      </p:pic>
      <p:pic>
        <p:nvPicPr>
          <p:cNvPr id="51" name="Picture 2" descr="http://buffalo.jp/download/photo/t/ts5410dn_m1.jpg"/>
          <p:cNvPicPr>
            <a:picLocks noChangeAspect="1" noChangeArrowheads="1"/>
          </p:cNvPicPr>
          <p:nvPr/>
        </p:nvPicPr>
        <p:blipFill rotWithShape="1">
          <a:blip r:embed="rId4" cstate="print"/>
          <a:srcRect l="22896" t="8021" r="21245" b="7154"/>
          <a:stretch/>
        </p:blipFill>
        <p:spPr bwMode="auto">
          <a:xfrm>
            <a:off x="2014538" y="1950244"/>
            <a:ext cx="1521618" cy="1771650"/>
          </a:xfrm>
          <a:prstGeom prst="rect">
            <a:avLst/>
          </a:prstGeom>
          <a:noFill/>
          <a:effectLst/>
        </p:spPr>
      </p:pic>
      <p:sp>
        <p:nvSpPr>
          <p:cNvPr id="49" name="角丸四角形 48"/>
          <p:cNvSpPr/>
          <p:nvPr/>
        </p:nvSpPr>
        <p:spPr>
          <a:xfrm>
            <a:off x="296671" y="1161250"/>
            <a:ext cx="6264658" cy="4432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88" tIns="41994" rIns="83988" bIns="41994" rtlCol="0" anchor="ctr"/>
          <a:lstStyle/>
          <a:p>
            <a:pPr algn="ctr"/>
            <a:endParaRPr lang="ja-JP" altLang="en-US" b="1" dirty="0" smtClean="0"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pPr algn="ctr"/>
            <a:endParaRPr kumimoji="1"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37" name="ロゴ" descr="buffalo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692152" cy="527099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A350FA16-AF6A-4834-A86A-EDDB3D90D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0903"/>
            <a:ext cx="169681" cy="361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3988" tIns="41994" rIns="83988" bIns="41994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69925" y="1148268"/>
            <a:ext cx="6048635" cy="48202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88" tIns="41994" rIns="83988" bIns="41994" rtlCol="0" anchor="ctr"/>
          <a:lstStyle/>
          <a:p>
            <a:pPr algn="ctr"/>
            <a:r>
              <a:rPr lang="en-US" altLang="ja-JP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Microsoft Azure Blob</a:t>
            </a:r>
            <a:r>
              <a:rPr lang="ja-JP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 </a:t>
            </a:r>
            <a:r>
              <a:rPr lang="en-US" altLang="ja-JP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Storage</a:t>
            </a:r>
            <a:r>
              <a:rPr lang="ja-JP" altLang="en-US" sz="1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でデータ消失リスクを回避！</a:t>
            </a:r>
            <a:endParaRPr lang="ja-JP" altLang="en-US" sz="15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pic>
        <p:nvPicPr>
          <p:cNvPr id="4102" name="Picture 6" descr="C:\Users\m1250m\Desktop\インターネットのアイコン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68087" y="2299525"/>
            <a:ext cx="558193" cy="570082"/>
          </a:xfrm>
          <a:prstGeom prst="rect">
            <a:avLst/>
          </a:prstGeom>
          <a:noFill/>
        </p:spPr>
      </p:pic>
      <p:pic>
        <p:nvPicPr>
          <p:cNvPr id="33" name="Picture 8" descr="C:\Users\m1250m\Desktop\ノートパソコンのアイコン素材4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50861" y="3951451"/>
            <a:ext cx="608946" cy="621915"/>
          </a:xfrm>
          <a:prstGeom prst="rect">
            <a:avLst/>
          </a:prstGeom>
          <a:noFill/>
        </p:spPr>
      </p:pic>
      <p:pic>
        <p:nvPicPr>
          <p:cNvPr id="35" name="Picture 8" descr="C:\Users\m1250m\Desktop\ノートパソコンのアイコン素材4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90355" y="3933801"/>
            <a:ext cx="608946" cy="621915"/>
          </a:xfrm>
          <a:prstGeom prst="rect">
            <a:avLst/>
          </a:prstGeom>
          <a:noFill/>
        </p:spPr>
      </p:pic>
      <p:cxnSp>
        <p:nvCxnSpPr>
          <p:cNvPr id="47" name="直線コネクタ 46"/>
          <p:cNvCxnSpPr/>
          <p:nvPr/>
        </p:nvCxnSpPr>
        <p:spPr>
          <a:xfrm>
            <a:off x="3521706" y="2581667"/>
            <a:ext cx="1188000" cy="7834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3375257" y="3445438"/>
            <a:ext cx="262800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5149981" y="3445438"/>
            <a:ext cx="0" cy="478007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5994323" y="3446826"/>
            <a:ext cx="0" cy="478007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3743444" y="2040420"/>
            <a:ext cx="1028399" cy="207919"/>
          </a:xfrm>
          <a:prstGeom prst="rect">
            <a:avLst/>
          </a:prstGeom>
          <a:noFill/>
        </p:spPr>
        <p:txBody>
          <a:bodyPr wrap="square" lIns="83988" tIns="41994" rIns="83988" bIns="41994" rtlCol="0">
            <a:spAutoFit/>
          </a:bodyPr>
          <a:lstStyle/>
          <a:p>
            <a:pPr algn="ctr"/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インターネット</a:t>
            </a:r>
            <a:endParaRPr lang="ja-JP" altLang="en-US" sz="800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40" name="簡易パッケージ">
            <a:extLst>
              <a:ext uri="{FF2B5EF4-FFF2-40B4-BE49-F238E27FC236}">
                <a16:creationId xmlns:a16="http://schemas.microsoft.com/office/drawing/2014/main" id="{24A0AFA6-44A1-46B8-B339-4C9BECDD3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" y="646879"/>
            <a:ext cx="6852555" cy="493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126" tIns="38563" rIns="77126" bIns="38563">
            <a:spAutoFit/>
          </a:bodyPr>
          <a:lstStyle/>
          <a:p>
            <a:r>
              <a:rPr lang="ja-JP" altLang="en-US" sz="27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クラウドバックアップで</a:t>
            </a:r>
            <a:r>
              <a:rPr lang="en-US" altLang="ja-JP" sz="27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BCP</a:t>
            </a:r>
            <a:r>
              <a:rPr lang="ja-JP" altLang="en-US" sz="27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対策を万全に</a:t>
            </a:r>
            <a:endParaRPr lang="en-US" altLang="ja-JP" sz="2700" b="1" dirty="0" smtClean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>
          <a:xfrm>
            <a:off x="4528789" y="2298791"/>
            <a:ext cx="1324086" cy="218967"/>
          </a:xfrm>
          <a:prstGeom prst="rect">
            <a:avLst/>
          </a:prstGeom>
        </p:spPr>
        <p:txBody>
          <a:bodyPr lIns="83988" tIns="41994" rIns="83988" bIns="41994"/>
          <a:lstStyle/>
          <a:p>
            <a:pPr lvl="0" algn="ctr" eaLnBrk="0" hangingPunct="0"/>
            <a:r>
              <a:rPr lang="en-US" sz="12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Azure </a:t>
            </a:r>
          </a:p>
          <a:p>
            <a:pPr lvl="0" algn="ctr" eaLnBrk="0" hangingPunct="0"/>
            <a:r>
              <a:rPr lang="en-US" sz="12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Blob Storage</a:t>
            </a:r>
            <a:endParaRPr lang="en-US" sz="12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83068" y="5029202"/>
            <a:ext cx="6696000" cy="1132114"/>
          </a:xfrm>
          <a:prstGeom prst="roundRect">
            <a:avLst/>
          </a:prstGeom>
          <a:noFill/>
          <a:ln w="25400">
            <a:solidFill>
              <a:schemeClr val="accent5"/>
            </a:solidFill>
          </a:ln>
        </p:spPr>
        <p:txBody>
          <a:bodyPr wrap="square" lIns="83988" tIns="41994" rIns="83988" bIns="41994" anchor="ctr">
            <a:noAutofit/>
          </a:bodyPr>
          <a:lstStyle/>
          <a:p>
            <a:endParaRPr lang="en-US" altLang="ja-JP" sz="12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grpSp>
        <p:nvGrpSpPr>
          <p:cNvPr id="72" name="カスタマー">
            <a:extLst>
              <a:ext uri="{FF2B5EF4-FFF2-40B4-BE49-F238E27FC236}">
                <a16:creationId xmlns:a16="http://schemas.microsoft.com/office/drawing/2014/main" id="{519776EF-8500-4E75-A3CE-088A17CB00FB}"/>
              </a:ext>
            </a:extLst>
          </p:cNvPr>
          <p:cNvGrpSpPr/>
          <p:nvPr/>
        </p:nvGrpSpPr>
        <p:grpSpPr>
          <a:xfrm>
            <a:off x="1567" y="9069771"/>
            <a:ext cx="6856433" cy="836227"/>
            <a:chOff x="1727" y="9789251"/>
            <a:chExt cx="7557948" cy="902563"/>
          </a:xfrm>
        </p:grpSpPr>
        <p:sp>
          <p:nvSpPr>
            <p:cNvPr id="73" name="赤ベタ">
              <a:extLst>
                <a:ext uri="{FF2B5EF4-FFF2-40B4-BE49-F238E27FC236}">
                  <a16:creationId xmlns:a16="http://schemas.microsoft.com/office/drawing/2014/main" id="{54C82102-6481-4112-9A7C-A518787546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7" y="9876538"/>
              <a:ext cx="7557948" cy="81527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0" hangingPunct="0">
                <a:spcBef>
                  <a:spcPct val="50000"/>
                </a:spcBef>
              </a:pPr>
              <a:endParaRPr kumimoji="0" lang="ja-JP" altLang="en-US" sz="140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endParaRPr>
            </a:p>
          </p:txBody>
        </p:sp>
        <p:pic>
          <p:nvPicPr>
            <p:cNvPr id="74" name="URL" descr="buffaloｊｐ">
              <a:extLst>
                <a:ext uri="{FF2B5EF4-FFF2-40B4-BE49-F238E27FC236}">
                  <a16:creationId xmlns:a16="http://schemas.microsoft.com/office/drawing/2014/main" id="{A8F0996D-4005-4961-8FB7-C3E9AFBC1D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gray">
            <a:xfrm>
              <a:off x="6514310" y="10377083"/>
              <a:ext cx="956095" cy="188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8" name="住所">
              <a:extLst>
                <a:ext uri="{FF2B5EF4-FFF2-40B4-BE49-F238E27FC236}">
                  <a16:creationId xmlns:a16="http://schemas.microsoft.com/office/drawing/2014/main" id="{FC67BF2B-B7E4-446D-A3D1-3A5591528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3099" y="9789251"/>
              <a:ext cx="203632" cy="2325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altLang="ja-JP" sz="8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endParaRPr>
            </a:p>
          </p:txBody>
        </p:sp>
        <p:pic>
          <p:nvPicPr>
            <p:cNvPr id="82" name="バッファロー" descr="バッファロー">
              <a:extLst>
                <a:ext uri="{FF2B5EF4-FFF2-40B4-BE49-F238E27FC236}">
                  <a16:creationId xmlns:a16="http://schemas.microsoft.com/office/drawing/2014/main" id="{2471F845-3FBD-49A8-81D8-460054631B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21919" y="10035462"/>
              <a:ext cx="2674322" cy="248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85" name="直線コネクタ 84"/>
          <p:cNvCxnSpPr/>
          <p:nvPr/>
        </p:nvCxnSpPr>
        <p:spPr>
          <a:xfrm>
            <a:off x="4308441" y="3454760"/>
            <a:ext cx="0" cy="478007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グループ化 7"/>
          <p:cNvGrpSpPr/>
          <p:nvPr/>
        </p:nvGrpSpPr>
        <p:grpSpPr>
          <a:xfrm>
            <a:off x="5881379" y="1725616"/>
            <a:ext cx="902083" cy="510748"/>
            <a:chOff x="6119364" y="1660372"/>
            <a:chExt cx="902083" cy="510748"/>
          </a:xfrm>
        </p:grpSpPr>
        <p:sp>
          <p:nvSpPr>
            <p:cNvPr id="6" name="円形吹き出し 5"/>
            <p:cNvSpPr/>
            <p:nvPr/>
          </p:nvSpPr>
          <p:spPr>
            <a:xfrm>
              <a:off x="6119364" y="1660372"/>
              <a:ext cx="902083" cy="510748"/>
            </a:xfrm>
            <a:prstGeom prst="wedgeEllipseCallout">
              <a:avLst>
                <a:gd name="adj1" fmla="val -51112"/>
                <a:gd name="adj2" fmla="val 53605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90" name="Rectangle 2262"/>
            <p:cNvSpPr>
              <a:spLocks noChangeArrowheads="1"/>
            </p:cNvSpPr>
            <p:nvPr/>
          </p:nvSpPr>
          <p:spPr bwMode="auto">
            <a:xfrm flipH="1">
              <a:off x="6265188" y="1782246"/>
              <a:ext cx="675776" cy="289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ja-JP" altLang="en-US" sz="7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itchFamily="50" charset="-128"/>
                </a:rPr>
                <a:t>クラウド上に</a:t>
              </a:r>
              <a:r>
                <a:rPr lang="en-US" altLang="ja-JP" sz="7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itchFamily="50" charset="-128"/>
                </a:rPr>
                <a:t/>
              </a:r>
              <a:br>
                <a:rPr lang="en-US" altLang="ja-JP" sz="7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itchFamily="50" charset="-128"/>
                </a:rPr>
              </a:br>
              <a:r>
                <a:rPr lang="ja-JP" altLang="en-US" sz="7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itchFamily="50" charset="-128"/>
                </a:rPr>
                <a:t>バックアップで</a:t>
              </a:r>
              <a:r>
                <a:rPr lang="en-US" altLang="ja-JP" sz="7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itchFamily="50" charset="-128"/>
                </a:rPr>
                <a:t/>
              </a:r>
              <a:br>
                <a:rPr lang="en-US" altLang="ja-JP" sz="7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itchFamily="50" charset="-128"/>
                </a:rPr>
              </a:br>
              <a:r>
                <a:rPr lang="ja-JP" altLang="en-US" sz="7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itchFamily="50" charset="-128"/>
                </a:rPr>
                <a:t>データを保護</a:t>
              </a:r>
              <a:endParaRPr lang="en-US" altLang="ja-JP" sz="7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endParaRPr>
            </a:p>
          </p:txBody>
        </p:sp>
      </p:grpSp>
      <p:sp>
        <p:nvSpPr>
          <p:cNvPr id="111" name="Rectangle 1872"/>
          <p:cNvSpPr>
            <a:spLocks noChangeArrowheads="1"/>
          </p:cNvSpPr>
          <p:nvPr/>
        </p:nvSpPr>
        <p:spPr bwMode="auto">
          <a:xfrm>
            <a:off x="3491186" y="2891539"/>
            <a:ext cx="95222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lvl="0" algn="ctr" eaLnBrk="0" hangingPunct="0"/>
            <a:r>
              <a:rPr lang="ja-JP" altLang="en-US" sz="800" b="1" dirty="0" smtClean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重要なデータは</a:t>
            </a:r>
            <a:r>
              <a:rPr lang="en-US" altLang="ja-JP" sz="1000" b="1" dirty="0" smtClean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Azure Blob Storage</a:t>
            </a:r>
            <a:r>
              <a:rPr lang="ja-JP" altLang="en-US" sz="1000" b="1" dirty="0" smtClean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へ</a:t>
            </a:r>
            <a:endParaRPr lang="en-US" altLang="ja-JP" sz="1000" b="1" dirty="0" smtClean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pPr algn="ctr"/>
            <a:endParaRPr lang="ja-JP" altLang="en-US" sz="800" b="1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1722444" y="4748976"/>
            <a:ext cx="1438199" cy="169842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オフィス有事のまさか</a:t>
            </a:r>
            <a:r>
              <a:rPr lang="ja-JP" altLang="en-US" sz="7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の時に</a:t>
            </a:r>
            <a:endParaRPr kumimoji="1" lang="ja-JP" altLang="en-US" sz="700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graphicFrame>
        <p:nvGraphicFramePr>
          <p:cNvPr id="48" name="グラフ 47"/>
          <p:cNvGraphicFramePr/>
          <p:nvPr>
            <p:extLst>
              <p:ext uri="{D42A27DB-BD31-4B8C-83A1-F6EECF244321}">
                <p14:modId xmlns:p14="http://schemas.microsoft.com/office/powerpoint/2010/main" val="3285040415"/>
              </p:ext>
            </p:extLst>
          </p:nvPr>
        </p:nvGraphicFramePr>
        <p:xfrm>
          <a:off x="106783" y="2020384"/>
          <a:ext cx="1623060" cy="2770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52" name="テキスト ボックス 51"/>
          <p:cNvSpPr txBox="1"/>
          <p:nvPr/>
        </p:nvSpPr>
        <p:spPr>
          <a:xfrm>
            <a:off x="335304" y="4452677"/>
            <a:ext cx="12819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当社「データ復旧サービス」</a:t>
            </a:r>
            <a:endParaRPr lang="en-US" altLang="ja-JP" sz="5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r>
              <a:rPr lang="en-US" altLang="ja-JP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2017</a:t>
            </a:r>
            <a:r>
              <a:rPr lang="ja-JP" altLang="en-US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年度上半期利用動向より</a:t>
            </a:r>
            <a:endParaRPr kumimoji="1" lang="en-US" altLang="ja-JP" sz="5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r>
              <a:rPr lang="ja-JP" altLang="en-US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対象期間</a:t>
            </a:r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endParaRPr lang="en-US" altLang="ja-JP" sz="8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2017</a:t>
            </a:r>
            <a:r>
              <a:rPr lang="ja-JP" altLang="en-US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年</a:t>
            </a:r>
            <a:r>
              <a:rPr lang="en-US" altLang="ja-JP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5</a:t>
            </a:r>
            <a:r>
              <a:rPr lang="ja-JP" altLang="en-US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月</a:t>
            </a:r>
            <a:r>
              <a:rPr lang="en-US" altLang="ja-JP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1</a:t>
            </a:r>
            <a:r>
              <a:rPr lang="ja-JP" altLang="en-US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日（サービス開始日）</a:t>
            </a:r>
            <a:endParaRPr lang="en-US" altLang="ja-JP" sz="5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r>
              <a:rPr lang="ja-JP" altLang="en-US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～</a:t>
            </a:r>
            <a:r>
              <a:rPr lang="en-US" altLang="ja-JP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2017</a:t>
            </a:r>
            <a:r>
              <a:rPr lang="ja-JP" altLang="en-US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年</a:t>
            </a:r>
            <a:r>
              <a:rPr lang="en-US" altLang="ja-JP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9</a:t>
            </a:r>
            <a:r>
              <a:rPr lang="ja-JP" altLang="en-US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月</a:t>
            </a:r>
            <a:r>
              <a:rPr lang="en-US" altLang="ja-JP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30</a:t>
            </a:r>
            <a:r>
              <a:rPr lang="ja-JP" altLang="en-US" sz="5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日</a:t>
            </a:r>
          </a:p>
          <a:p>
            <a:endParaRPr kumimoji="1" lang="ja-JP" altLang="en-US" sz="500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0472" y="1675422"/>
            <a:ext cx="15675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データ復旧サービス</a:t>
            </a:r>
            <a:endParaRPr lang="en-US" altLang="ja-JP" sz="900" b="1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pPr algn="ctr"/>
            <a:r>
              <a:rPr lang="ja-JP" altLang="en-US" sz="9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利用件数</a:t>
            </a:r>
          </a:p>
          <a:p>
            <a:pPr algn="ctr"/>
            <a:r>
              <a:rPr lang="en-US" altLang="ja-JP" sz="9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2,429</a:t>
            </a:r>
            <a:r>
              <a:rPr lang="ja-JP" altLang="en-US" sz="9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件</a:t>
            </a:r>
            <a:endParaRPr lang="en-US" altLang="ja-JP" sz="900" b="1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81787" y="7476564"/>
            <a:ext cx="6696000" cy="1444599"/>
          </a:xfrm>
          <a:prstGeom prst="roundRect">
            <a:avLst/>
          </a:prstGeom>
          <a:noFill/>
          <a:ln w="25400">
            <a:solidFill>
              <a:schemeClr val="accent4"/>
            </a:solidFill>
          </a:ln>
        </p:spPr>
        <p:txBody>
          <a:bodyPr wrap="square" lIns="83988" tIns="41994" rIns="83988" bIns="41994" anchor="ctr">
            <a:noAutofit/>
          </a:bodyPr>
          <a:lstStyle/>
          <a:p>
            <a:r>
              <a:rPr lang="ja-JP" altLang="en-US" sz="11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すれば、業務中の負荷がかかりません。</a:t>
            </a:r>
            <a:endParaRPr lang="ja-JP" altLang="en-US" sz="110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1881460" y="7601083"/>
            <a:ext cx="1008000" cy="1224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②</a:t>
            </a:r>
            <a:endParaRPr lang="en-US" altLang="ja-JP" sz="8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r>
              <a:rPr lang="pt-BR" altLang="ja-JP" sz="8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Azure </a:t>
            </a:r>
            <a:r>
              <a:rPr lang="ja-JP" altLang="pt-BR" sz="8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ポータル（</a:t>
            </a:r>
            <a:r>
              <a:rPr lang="pt-BR" altLang="ja-JP" sz="8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  <a:hlinkClick r:id="rId11"/>
              </a:rPr>
              <a:t>http://portal.azure.com/</a:t>
            </a:r>
            <a:r>
              <a:rPr lang="ja-JP" altLang="pt-BR" sz="8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）</a:t>
            </a:r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に</a:t>
            </a:r>
            <a:r>
              <a:rPr lang="ja-JP" altLang="pt-BR" sz="8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、サインイン</a:t>
            </a:r>
            <a:endParaRPr lang="en-US" altLang="ja-JP" sz="8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3119857" y="7590723"/>
            <a:ext cx="1008000" cy="1224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③</a:t>
            </a:r>
            <a:endParaRPr lang="en-US" altLang="ja-JP" sz="8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コンテナーを作成</a:t>
            </a:r>
            <a:endParaRPr lang="en-US" altLang="ja-JP" sz="8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endParaRPr lang="pt-BR" altLang="ja-JP" sz="8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4407855" y="7595603"/>
            <a:ext cx="1008000" cy="1224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④</a:t>
            </a:r>
            <a:endParaRPr lang="en-US" altLang="ja-JP" sz="8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r>
              <a:rPr lang="en-US" altLang="ja-JP" sz="800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TeraStation</a:t>
            </a:r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設定画面「</a:t>
            </a:r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クラウドストレージ連携」</a:t>
            </a:r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⇒「</a:t>
            </a:r>
            <a:r>
              <a:rPr lang="en-US" altLang="ja-JP" sz="800" dirty="0" err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MicrosoftAzure</a:t>
            </a:r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連携」から同期する</a:t>
            </a:r>
            <a:r>
              <a:rPr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NAS</a:t>
            </a:r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のフォルダ・</a:t>
            </a:r>
            <a:r>
              <a:rPr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Azure</a:t>
            </a:r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上のコンテナーを設定</a:t>
            </a:r>
            <a:endParaRPr lang="en-US" altLang="ja-JP" sz="8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81016" y="6281057"/>
            <a:ext cx="6696000" cy="1083449"/>
          </a:xfrm>
          <a:prstGeom prst="roundRect">
            <a:avLst/>
          </a:prstGeom>
          <a:noFill/>
          <a:ln w="25400">
            <a:solidFill>
              <a:schemeClr val="accent5"/>
            </a:solidFill>
          </a:ln>
        </p:spPr>
        <p:txBody>
          <a:bodyPr wrap="square" lIns="83988" tIns="41994" rIns="83988" bIns="41994" anchor="ctr">
            <a:noAutofit/>
          </a:bodyPr>
          <a:lstStyle/>
          <a:p>
            <a:endParaRPr lang="ja-JP" altLang="en-US" sz="110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940114" y="3265711"/>
            <a:ext cx="1121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バックアップ</a:t>
            </a:r>
            <a:endParaRPr kumimoji="1" lang="en-US" altLang="ja-JP" sz="700" b="1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pPr algn="ctr"/>
            <a:r>
              <a:rPr lang="ja-JP" altLang="en-US" sz="7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は必須！</a:t>
            </a:r>
            <a:endParaRPr lang="en-US" altLang="ja-JP" sz="700" b="1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pPr algn="ctr"/>
            <a:r>
              <a:rPr lang="ja-JP" altLang="en-US" sz="7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故障・事故は</a:t>
            </a:r>
            <a:endParaRPr lang="en-US" altLang="ja-JP" sz="700" b="1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pPr algn="ctr"/>
            <a:r>
              <a:rPr lang="ja-JP" altLang="en-US" sz="7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発生します。</a:t>
            </a:r>
            <a:endParaRPr kumimoji="1" lang="ja-JP" altLang="en-US" sz="700" b="1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grpSp>
        <p:nvGrpSpPr>
          <p:cNvPr id="112" name="グループ化 111"/>
          <p:cNvGrpSpPr/>
          <p:nvPr/>
        </p:nvGrpSpPr>
        <p:grpSpPr>
          <a:xfrm>
            <a:off x="3255264" y="2355440"/>
            <a:ext cx="504749" cy="512064"/>
            <a:chOff x="5427877" y="2567634"/>
            <a:chExt cx="833933" cy="804672"/>
          </a:xfrm>
        </p:grpSpPr>
        <p:sp>
          <p:nvSpPr>
            <p:cNvPr id="110" name="円/楕円 109"/>
            <p:cNvSpPr/>
            <p:nvPr/>
          </p:nvSpPr>
          <p:spPr>
            <a:xfrm>
              <a:off x="5427877" y="2567634"/>
              <a:ext cx="833933" cy="804672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grpSp>
          <p:nvGrpSpPr>
            <p:cNvPr id="98" name="グループ化 97"/>
            <p:cNvGrpSpPr/>
            <p:nvPr/>
          </p:nvGrpSpPr>
          <p:grpSpPr>
            <a:xfrm>
              <a:off x="5540350" y="2752107"/>
              <a:ext cx="532816" cy="467028"/>
              <a:chOff x="7962900" y="5007180"/>
              <a:chExt cx="1349737" cy="1227037"/>
            </a:xfrm>
          </p:grpSpPr>
          <p:sp>
            <p:nvSpPr>
              <p:cNvPr id="99" name="Freeform 62"/>
              <p:cNvSpPr>
                <a:spLocks/>
              </p:cNvSpPr>
              <p:nvPr/>
            </p:nvSpPr>
            <p:spPr bwMode="auto">
              <a:xfrm>
                <a:off x="8085609" y="5375293"/>
                <a:ext cx="1104331" cy="858924"/>
              </a:xfrm>
              <a:custGeom>
                <a:avLst/>
                <a:gdLst>
                  <a:gd name="T0" fmla="*/ 240 w 432"/>
                  <a:gd name="T1" fmla="*/ 48 h 336"/>
                  <a:gd name="T2" fmla="*/ 192 w 432"/>
                  <a:gd name="T3" fmla="*/ 0 h 336"/>
                  <a:gd name="T4" fmla="*/ 48 w 432"/>
                  <a:gd name="T5" fmla="*/ 0 h 336"/>
                  <a:gd name="T6" fmla="*/ 0 w 432"/>
                  <a:gd name="T7" fmla="*/ 48 h 336"/>
                  <a:gd name="T8" fmla="*/ 0 w 432"/>
                  <a:gd name="T9" fmla="*/ 336 h 336"/>
                  <a:gd name="T10" fmla="*/ 432 w 432"/>
                  <a:gd name="T11" fmla="*/ 336 h 336"/>
                  <a:gd name="T12" fmla="*/ 432 w 432"/>
                  <a:gd name="T13" fmla="*/ 48 h 336"/>
                  <a:gd name="T14" fmla="*/ 240 w 432"/>
                  <a:gd name="T15" fmla="*/ 48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32" h="336">
                    <a:moveTo>
                      <a:pt x="240" y="48"/>
                    </a:moveTo>
                    <a:lnTo>
                      <a:pt x="192" y="0"/>
                    </a:lnTo>
                    <a:lnTo>
                      <a:pt x="48" y="0"/>
                    </a:lnTo>
                    <a:lnTo>
                      <a:pt x="0" y="48"/>
                    </a:lnTo>
                    <a:lnTo>
                      <a:pt x="0" y="336"/>
                    </a:lnTo>
                    <a:lnTo>
                      <a:pt x="432" y="336"/>
                    </a:lnTo>
                    <a:lnTo>
                      <a:pt x="432" y="48"/>
                    </a:lnTo>
                    <a:lnTo>
                      <a:pt x="240" y="48"/>
                    </a:lnTo>
                    <a:close/>
                  </a:path>
                </a:pathLst>
              </a:custGeom>
              <a:solidFill>
                <a:srgbClr val="0070C0"/>
              </a:solidFill>
              <a:ln w="19050" cap="flat" cmpd="sng">
                <a:solidFill>
                  <a:srgbClr val="33333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ja-JP" altLang="en-US" dirty="0"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  <p:grpSp>
            <p:nvGrpSpPr>
              <p:cNvPr id="100" name="Group 63"/>
              <p:cNvGrpSpPr>
                <a:grpSpLocks/>
              </p:cNvGrpSpPr>
              <p:nvPr/>
            </p:nvGrpSpPr>
            <p:grpSpPr bwMode="auto">
              <a:xfrm>
                <a:off x="8576417" y="5007180"/>
                <a:ext cx="736220" cy="858924"/>
                <a:chOff x="2112" y="2016"/>
                <a:chExt cx="288" cy="336"/>
              </a:xfrm>
            </p:grpSpPr>
            <p:sp>
              <p:nvSpPr>
                <p:cNvPr id="108" name="Freeform 64"/>
                <p:cNvSpPr>
                  <a:spLocks/>
                </p:cNvSpPr>
                <p:nvPr/>
              </p:nvSpPr>
              <p:spPr bwMode="auto">
                <a:xfrm>
                  <a:off x="2112" y="2016"/>
                  <a:ext cx="288" cy="336"/>
                </a:xfrm>
                <a:custGeom>
                  <a:avLst/>
                  <a:gdLst>
                    <a:gd name="T0" fmla="*/ 0 w 288"/>
                    <a:gd name="T1" fmla="*/ 0 h 336"/>
                    <a:gd name="T2" fmla="*/ 0 w 288"/>
                    <a:gd name="T3" fmla="*/ 336 h 336"/>
                    <a:gd name="T4" fmla="*/ 288 w 288"/>
                    <a:gd name="T5" fmla="*/ 336 h 336"/>
                    <a:gd name="T6" fmla="*/ 288 w 288"/>
                    <a:gd name="T7" fmla="*/ 48 h 336"/>
                    <a:gd name="T8" fmla="*/ 240 w 288"/>
                    <a:gd name="T9" fmla="*/ 0 h 336"/>
                    <a:gd name="T10" fmla="*/ 0 w 288"/>
                    <a:gd name="T11" fmla="*/ 0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88" h="336">
                      <a:moveTo>
                        <a:pt x="0" y="0"/>
                      </a:moveTo>
                      <a:lnTo>
                        <a:pt x="0" y="336"/>
                      </a:lnTo>
                      <a:lnTo>
                        <a:pt x="288" y="336"/>
                      </a:lnTo>
                      <a:lnTo>
                        <a:pt x="288" y="48"/>
                      </a:lnTo>
                      <a:lnTo>
                        <a:pt x="24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游ゴシック" panose="020B0400000000000000" pitchFamily="50" charset="-128"/>
                    <a:ea typeface="游ゴシック" panose="020B0400000000000000" pitchFamily="50" charset="-128"/>
                  </a:endParaRPr>
                </a:p>
              </p:txBody>
            </p:sp>
            <p:sp>
              <p:nvSpPr>
                <p:cNvPr id="109" name="Freeform 65"/>
                <p:cNvSpPr>
                  <a:spLocks/>
                </p:cNvSpPr>
                <p:nvPr/>
              </p:nvSpPr>
              <p:spPr bwMode="auto">
                <a:xfrm>
                  <a:off x="2352" y="2016"/>
                  <a:ext cx="48" cy="48"/>
                </a:xfrm>
                <a:custGeom>
                  <a:avLst/>
                  <a:gdLst>
                    <a:gd name="T0" fmla="*/ 0 w 48"/>
                    <a:gd name="T1" fmla="*/ 0 h 48"/>
                    <a:gd name="T2" fmla="*/ 0 w 48"/>
                    <a:gd name="T3" fmla="*/ 48 h 48"/>
                    <a:gd name="T4" fmla="*/ 48 w 48"/>
                    <a:gd name="T5" fmla="*/ 48 h 48"/>
                    <a:gd name="T6" fmla="*/ 0 w 48"/>
                    <a:gd name="T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8" h="48">
                      <a:moveTo>
                        <a:pt x="0" y="0"/>
                      </a:moveTo>
                      <a:lnTo>
                        <a:pt x="0" y="48"/>
                      </a:lnTo>
                      <a:lnTo>
                        <a:pt x="48" y="4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>
                    <a:alpha val="50000"/>
                  </a:srgbClr>
                </a:solidFill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游ゴシック" panose="020B0400000000000000" pitchFamily="50" charset="-128"/>
                    <a:ea typeface="游ゴシック" panose="020B0400000000000000" pitchFamily="50" charset="-128"/>
                  </a:endParaRPr>
                </a:p>
              </p:txBody>
            </p:sp>
          </p:grpSp>
          <p:sp>
            <p:nvSpPr>
              <p:cNvPr id="103" name="Freeform 72"/>
              <p:cNvSpPr>
                <a:spLocks/>
              </p:cNvSpPr>
              <p:nvPr/>
            </p:nvSpPr>
            <p:spPr bwMode="auto">
              <a:xfrm>
                <a:off x="7962900" y="5620697"/>
                <a:ext cx="1201470" cy="610961"/>
              </a:xfrm>
              <a:custGeom>
                <a:avLst/>
                <a:gdLst>
                  <a:gd name="T0" fmla="*/ 240 w 470"/>
                  <a:gd name="T1" fmla="*/ 34 h 239"/>
                  <a:gd name="T2" fmla="*/ 177 w 470"/>
                  <a:gd name="T3" fmla="*/ 0 h 239"/>
                  <a:gd name="T4" fmla="*/ 35 w 470"/>
                  <a:gd name="T5" fmla="*/ 0 h 239"/>
                  <a:gd name="T6" fmla="*/ 0 w 470"/>
                  <a:gd name="T7" fmla="*/ 34 h 239"/>
                  <a:gd name="T8" fmla="*/ 44 w 470"/>
                  <a:gd name="T9" fmla="*/ 239 h 239"/>
                  <a:gd name="T10" fmla="*/ 470 w 470"/>
                  <a:gd name="T11" fmla="*/ 239 h 239"/>
                  <a:gd name="T12" fmla="*/ 432 w 470"/>
                  <a:gd name="T13" fmla="*/ 34 h 239"/>
                  <a:gd name="T14" fmla="*/ 240 w 470"/>
                  <a:gd name="T15" fmla="*/ 34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0" h="239">
                    <a:moveTo>
                      <a:pt x="240" y="34"/>
                    </a:moveTo>
                    <a:lnTo>
                      <a:pt x="177" y="0"/>
                    </a:lnTo>
                    <a:lnTo>
                      <a:pt x="35" y="0"/>
                    </a:lnTo>
                    <a:lnTo>
                      <a:pt x="0" y="34"/>
                    </a:lnTo>
                    <a:lnTo>
                      <a:pt x="44" y="239"/>
                    </a:lnTo>
                    <a:lnTo>
                      <a:pt x="470" y="239"/>
                    </a:lnTo>
                    <a:lnTo>
                      <a:pt x="432" y="34"/>
                    </a:lnTo>
                    <a:lnTo>
                      <a:pt x="240" y="34"/>
                    </a:lnTo>
                    <a:close/>
                  </a:path>
                </a:pathLst>
              </a:custGeom>
              <a:solidFill>
                <a:srgbClr val="0070C0"/>
              </a:solidFill>
              <a:ln w="15875">
                <a:solidFill>
                  <a:srgbClr val="3333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 dirty="0"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</p:grpSp>
      </p:grpSp>
      <p:sp>
        <p:nvSpPr>
          <p:cNvPr id="127" name="Rectangle 1872"/>
          <p:cNvSpPr>
            <a:spLocks noChangeArrowheads="1"/>
          </p:cNvSpPr>
          <p:nvPr/>
        </p:nvSpPr>
        <p:spPr bwMode="auto">
          <a:xfrm>
            <a:off x="5365106" y="2938399"/>
            <a:ext cx="81501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ja-JP" altLang="en-US" sz="800" b="1" dirty="0" smtClean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重要データ</a:t>
            </a:r>
            <a:endParaRPr lang="en-US" altLang="ja-JP" sz="800" b="1" dirty="0" smtClean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grpSp>
        <p:nvGrpSpPr>
          <p:cNvPr id="141" name="グループ化 140"/>
          <p:cNvGrpSpPr/>
          <p:nvPr/>
        </p:nvGrpSpPr>
        <p:grpSpPr>
          <a:xfrm>
            <a:off x="2980334" y="3310380"/>
            <a:ext cx="745846" cy="698436"/>
            <a:chOff x="7962900" y="4884477"/>
            <a:chExt cx="1472440" cy="1349737"/>
          </a:xfrm>
        </p:grpSpPr>
        <p:sp>
          <p:nvSpPr>
            <p:cNvPr id="142" name="Freeform 62"/>
            <p:cNvSpPr>
              <a:spLocks/>
            </p:cNvSpPr>
            <p:nvPr/>
          </p:nvSpPr>
          <p:spPr bwMode="auto">
            <a:xfrm>
              <a:off x="8085603" y="5375290"/>
              <a:ext cx="1104330" cy="858924"/>
            </a:xfrm>
            <a:custGeom>
              <a:avLst/>
              <a:gdLst>
                <a:gd name="T0" fmla="*/ 240 w 432"/>
                <a:gd name="T1" fmla="*/ 48 h 336"/>
                <a:gd name="T2" fmla="*/ 192 w 432"/>
                <a:gd name="T3" fmla="*/ 0 h 336"/>
                <a:gd name="T4" fmla="*/ 48 w 432"/>
                <a:gd name="T5" fmla="*/ 0 h 336"/>
                <a:gd name="T6" fmla="*/ 0 w 432"/>
                <a:gd name="T7" fmla="*/ 48 h 336"/>
                <a:gd name="T8" fmla="*/ 0 w 432"/>
                <a:gd name="T9" fmla="*/ 336 h 336"/>
                <a:gd name="T10" fmla="*/ 432 w 432"/>
                <a:gd name="T11" fmla="*/ 336 h 336"/>
                <a:gd name="T12" fmla="*/ 432 w 432"/>
                <a:gd name="T13" fmla="*/ 48 h 336"/>
                <a:gd name="T14" fmla="*/ 240 w 432"/>
                <a:gd name="T15" fmla="*/ 48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2" h="336">
                  <a:moveTo>
                    <a:pt x="240" y="48"/>
                  </a:moveTo>
                  <a:lnTo>
                    <a:pt x="192" y="0"/>
                  </a:lnTo>
                  <a:lnTo>
                    <a:pt x="48" y="0"/>
                  </a:lnTo>
                  <a:lnTo>
                    <a:pt x="0" y="48"/>
                  </a:lnTo>
                  <a:lnTo>
                    <a:pt x="0" y="336"/>
                  </a:lnTo>
                  <a:lnTo>
                    <a:pt x="432" y="336"/>
                  </a:lnTo>
                  <a:lnTo>
                    <a:pt x="432" y="48"/>
                  </a:lnTo>
                  <a:lnTo>
                    <a:pt x="240" y="48"/>
                  </a:lnTo>
                  <a:close/>
                </a:path>
              </a:pathLst>
            </a:custGeom>
            <a:solidFill>
              <a:srgbClr val="0070C0"/>
            </a:solidFill>
            <a:ln w="12700" cap="flat" cmpd="sng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grpSp>
          <p:nvGrpSpPr>
            <p:cNvPr id="143" name="Group 63"/>
            <p:cNvGrpSpPr>
              <a:grpSpLocks/>
            </p:cNvGrpSpPr>
            <p:nvPr/>
          </p:nvGrpSpPr>
          <p:grpSpPr bwMode="auto">
            <a:xfrm>
              <a:off x="8576417" y="5007180"/>
              <a:ext cx="736220" cy="858924"/>
              <a:chOff x="2112" y="2016"/>
              <a:chExt cx="288" cy="336"/>
            </a:xfrm>
          </p:grpSpPr>
          <p:sp>
            <p:nvSpPr>
              <p:cNvPr id="151" name="Freeform 64"/>
              <p:cNvSpPr>
                <a:spLocks/>
              </p:cNvSpPr>
              <p:nvPr/>
            </p:nvSpPr>
            <p:spPr bwMode="auto">
              <a:xfrm>
                <a:off x="2112" y="2016"/>
                <a:ext cx="288" cy="336"/>
              </a:xfrm>
              <a:custGeom>
                <a:avLst/>
                <a:gdLst>
                  <a:gd name="T0" fmla="*/ 0 w 288"/>
                  <a:gd name="T1" fmla="*/ 0 h 336"/>
                  <a:gd name="T2" fmla="*/ 0 w 288"/>
                  <a:gd name="T3" fmla="*/ 336 h 336"/>
                  <a:gd name="T4" fmla="*/ 288 w 288"/>
                  <a:gd name="T5" fmla="*/ 336 h 336"/>
                  <a:gd name="T6" fmla="*/ 288 w 288"/>
                  <a:gd name="T7" fmla="*/ 48 h 336"/>
                  <a:gd name="T8" fmla="*/ 240 w 288"/>
                  <a:gd name="T9" fmla="*/ 0 h 336"/>
                  <a:gd name="T10" fmla="*/ 0 w 288"/>
                  <a:gd name="T1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8" h="336">
                    <a:moveTo>
                      <a:pt x="0" y="0"/>
                    </a:moveTo>
                    <a:lnTo>
                      <a:pt x="0" y="336"/>
                    </a:lnTo>
                    <a:lnTo>
                      <a:pt x="288" y="336"/>
                    </a:lnTo>
                    <a:lnTo>
                      <a:pt x="288" y="48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CECFF"/>
                  </a:gs>
                  <a:gs pos="100000">
                    <a:srgbClr val="99CCFF">
                      <a:alpha val="50000"/>
                    </a:srgbClr>
                  </a:gs>
                </a:gsLst>
                <a:lin ang="5400000" scaled="1"/>
              </a:gradFill>
              <a:ln w="1270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52" name="Freeform 65"/>
              <p:cNvSpPr>
                <a:spLocks/>
              </p:cNvSpPr>
              <p:nvPr/>
            </p:nvSpPr>
            <p:spPr bwMode="auto">
              <a:xfrm>
                <a:off x="2352" y="2016"/>
                <a:ext cx="48" cy="48"/>
              </a:xfrm>
              <a:custGeom>
                <a:avLst/>
                <a:gdLst>
                  <a:gd name="T0" fmla="*/ 0 w 48"/>
                  <a:gd name="T1" fmla="*/ 0 h 48"/>
                  <a:gd name="T2" fmla="*/ 0 w 48"/>
                  <a:gd name="T3" fmla="*/ 48 h 48"/>
                  <a:gd name="T4" fmla="*/ 48 w 48"/>
                  <a:gd name="T5" fmla="*/ 48 h 48"/>
                  <a:gd name="T6" fmla="*/ 0 w 48"/>
                  <a:gd name="T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0" y="48"/>
                    </a:lnTo>
                    <a:lnTo>
                      <a:pt x="48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>
                  <a:alpha val="50000"/>
                </a:srgbClr>
              </a:solidFill>
              <a:ln w="3810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</p:grpSp>
        <p:grpSp>
          <p:nvGrpSpPr>
            <p:cNvPr id="144" name="Group 66"/>
            <p:cNvGrpSpPr>
              <a:grpSpLocks/>
            </p:cNvGrpSpPr>
            <p:nvPr/>
          </p:nvGrpSpPr>
          <p:grpSpPr bwMode="auto">
            <a:xfrm>
              <a:off x="8637768" y="4945829"/>
              <a:ext cx="736220" cy="858924"/>
              <a:chOff x="2112" y="2016"/>
              <a:chExt cx="288" cy="336"/>
            </a:xfrm>
          </p:grpSpPr>
          <p:sp>
            <p:nvSpPr>
              <p:cNvPr id="149" name="Freeform 67"/>
              <p:cNvSpPr>
                <a:spLocks/>
              </p:cNvSpPr>
              <p:nvPr/>
            </p:nvSpPr>
            <p:spPr bwMode="auto">
              <a:xfrm>
                <a:off x="2112" y="2016"/>
                <a:ext cx="288" cy="336"/>
              </a:xfrm>
              <a:custGeom>
                <a:avLst/>
                <a:gdLst>
                  <a:gd name="T0" fmla="*/ 0 w 288"/>
                  <a:gd name="T1" fmla="*/ 0 h 336"/>
                  <a:gd name="T2" fmla="*/ 0 w 288"/>
                  <a:gd name="T3" fmla="*/ 336 h 336"/>
                  <a:gd name="T4" fmla="*/ 288 w 288"/>
                  <a:gd name="T5" fmla="*/ 336 h 336"/>
                  <a:gd name="T6" fmla="*/ 288 w 288"/>
                  <a:gd name="T7" fmla="*/ 48 h 336"/>
                  <a:gd name="T8" fmla="*/ 240 w 288"/>
                  <a:gd name="T9" fmla="*/ 0 h 336"/>
                  <a:gd name="T10" fmla="*/ 0 w 288"/>
                  <a:gd name="T1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8" h="336">
                    <a:moveTo>
                      <a:pt x="0" y="0"/>
                    </a:moveTo>
                    <a:lnTo>
                      <a:pt x="0" y="336"/>
                    </a:lnTo>
                    <a:lnTo>
                      <a:pt x="288" y="336"/>
                    </a:lnTo>
                    <a:lnTo>
                      <a:pt x="288" y="48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CECFF"/>
                  </a:gs>
                  <a:gs pos="100000">
                    <a:srgbClr val="99CCFF">
                      <a:alpha val="50000"/>
                    </a:srgbClr>
                  </a:gs>
                </a:gsLst>
                <a:lin ang="5400000" scaled="1"/>
              </a:gradFill>
              <a:ln w="1270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50" name="Freeform 68"/>
              <p:cNvSpPr>
                <a:spLocks/>
              </p:cNvSpPr>
              <p:nvPr/>
            </p:nvSpPr>
            <p:spPr bwMode="auto">
              <a:xfrm>
                <a:off x="2352" y="2016"/>
                <a:ext cx="48" cy="48"/>
              </a:xfrm>
              <a:custGeom>
                <a:avLst/>
                <a:gdLst>
                  <a:gd name="T0" fmla="*/ 0 w 48"/>
                  <a:gd name="T1" fmla="*/ 0 h 48"/>
                  <a:gd name="T2" fmla="*/ 0 w 48"/>
                  <a:gd name="T3" fmla="*/ 48 h 48"/>
                  <a:gd name="T4" fmla="*/ 48 w 48"/>
                  <a:gd name="T5" fmla="*/ 48 h 48"/>
                  <a:gd name="T6" fmla="*/ 0 w 48"/>
                  <a:gd name="T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0" y="48"/>
                    </a:lnTo>
                    <a:lnTo>
                      <a:pt x="48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>
                  <a:alpha val="50000"/>
                </a:srgbClr>
              </a:solidFill>
              <a:ln w="3810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</p:grpSp>
        <p:grpSp>
          <p:nvGrpSpPr>
            <p:cNvPr id="145" name="Group 69"/>
            <p:cNvGrpSpPr>
              <a:grpSpLocks/>
            </p:cNvGrpSpPr>
            <p:nvPr/>
          </p:nvGrpSpPr>
          <p:grpSpPr bwMode="auto">
            <a:xfrm>
              <a:off x="8699120" y="4884477"/>
              <a:ext cx="736220" cy="858924"/>
              <a:chOff x="2112" y="2016"/>
              <a:chExt cx="288" cy="336"/>
            </a:xfrm>
          </p:grpSpPr>
          <p:sp>
            <p:nvSpPr>
              <p:cNvPr id="147" name="Freeform 70"/>
              <p:cNvSpPr>
                <a:spLocks/>
              </p:cNvSpPr>
              <p:nvPr/>
            </p:nvSpPr>
            <p:spPr bwMode="auto">
              <a:xfrm>
                <a:off x="2112" y="2016"/>
                <a:ext cx="288" cy="336"/>
              </a:xfrm>
              <a:custGeom>
                <a:avLst/>
                <a:gdLst>
                  <a:gd name="T0" fmla="*/ 0 w 288"/>
                  <a:gd name="T1" fmla="*/ 0 h 336"/>
                  <a:gd name="T2" fmla="*/ 0 w 288"/>
                  <a:gd name="T3" fmla="*/ 336 h 336"/>
                  <a:gd name="T4" fmla="*/ 288 w 288"/>
                  <a:gd name="T5" fmla="*/ 336 h 336"/>
                  <a:gd name="T6" fmla="*/ 288 w 288"/>
                  <a:gd name="T7" fmla="*/ 48 h 336"/>
                  <a:gd name="T8" fmla="*/ 240 w 288"/>
                  <a:gd name="T9" fmla="*/ 0 h 336"/>
                  <a:gd name="T10" fmla="*/ 0 w 288"/>
                  <a:gd name="T1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8" h="336">
                    <a:moveTo>
                      <a:pt x="0" y="0"/>
                    </a:moveTo>
                    <a:lnTo>
                      <a:pt x="0" y="336"/>
                    </a:lnTo>
                    <a:lnTo>
                      <a:pt x="288" y="336"/>
                    </a:lnTo>
                    <a:lnTo>
                      <a:pt x="288" y="48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CECFF"/>
                  </a:gs>
                  <a:gs pos="100000">
                    <a:srgbClr val="99CCFF">
                      <a:alpha val="50000"/>
                    </a:srgbClr>
                  </a:gs>
                </a:gsLst>
                <a:lin ang="5400000" scaled="1"/>
              </a:gradFill>
              <a:ln w="1270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48" name="Freeform 71"/>
              <p:cNvSpPr>
                <a:spLocks/>
              </p:cNvSpPr>
              <p:nvPr/>
            </p:nvSpPr>
            <p:spPr bwMode="auto">
              <a:xfrm>
                <a:off x="2352" y="2016"/>
                <a:ext cx="48" cy="48"/>
              </a:xfrm>
              <a:custGeom>
                <a:avLst/>
                <a:gdLst>
                  <a:gd name="T0" fmla="*/ 0 w 48"/>
                  <a:gd name="T1" fmla="*/ 0 h 48"/>
                  <a:gd name="T2" fmla="*/ 0 w 48"/>
                  <a:gd name="T3" fmla="*/ 48 h 48"/>
                  <a:gd name="T4" fmla="*/ 48 w 48"/>
                  <a:gd name="T5" fmla="*/ 48 h 48"/>
                  <a:gd name="T6" fmla="*/ 0 w 48"/>
                  <a:gd name="T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0" y="48"/>
                    </a:lnTo>
                    <a:lnTo>
                      <a:pt x="48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>
                  <a:alpha val="50000"/>
                </a:srgbClr>
              </a:solidFill>
              <a:ln w="1905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</p:grpSp>
        <p:sp>
          <p:nvSpPr>
            <p:cNvPr id="146" name="Freeform 72"/>
            <p:cNvSpPr>
              <a:spLocks/>
            </p:cNvSpPr>
            <p:nvPr/>
          </p:nvSpPr>
          <p:spPr bwMode="auto">
            <a:xfrm>
              <a:off x="7962900" y="5620697"/>
              <a:ext cx="1201470" cy="610961"/>
            </a:xfrm>
            <a:custGeom>
              <a:avLst/>
              <a:gdLst>
                <a:gd name="T0" fmla="*/ 240 w 470"/>
                <a:gd name="T1" fmla="*/ 34 h 239"/>
                <a:gd name="T2" fmla="*/ 177 w 470"/>
                <a:gd name="T3" fmla="*/ 0 h 239"/>
                <a:gd name="T4" fmla="*/ 35 w 470"/>
                <a:gd name="T5" fmla="*/ 0 h 239"/>
                <a:gd name="T6" fmla="*/ 0 w 470"/>
                <a:gd name="T7" fmla="*/ 34 h 239"/>
                <a:gd name="T8" fmla="*/ 44 w 470"/>
                <a:gd name="T9" fmla="*/ 239 h 239"/>
                <a:gd name="T10" fmla="*/ 470 w 470"/>
                <a:gd name="T11" fmla="*/ 239 h 239"/>
                <a:gd name="T12" fmla="*/ 432 w 470"/>
                <a:gd name="T13" fmla="*/ 34 h 239"/>
                <a:gd name="T14" fmla="*/ 240 w 470"/>
                <a:gd name="T15" fmla="*/ 34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0" h="239">
                  <a:moveTo>
                    <a:pt x="240" y="34"/>
                  </a:moveTo>
                  <a:lnTo>
                    <a:pt x="177" y="0"/>
                  </a:lnTo>
                  <a:lnTo>
                    <a:pt x="35" y="0"/>
                  </a:lnTo>
                  <a:lnTo>
                    <a:pt x="0" y="34"/>
                  </a:lnTo>
                  <a:lnTo>
                    <a:pt x="44" y="239"/>
                  </a:lnTo>
                  <a:lnTo>
                    <a:pt x="470" y="239"/>
                  </a:lnTo>
                  <a:lnTo>
                    <a:pt x="432" y="34"/>
                  </a:lnTo>
                  <a:lnTo>
                    <a:pt x="240" y="34"/>
                  </a:lnTo>
                  <a:close/>
                </a:path>
              </a:pathLst>
            </a:custGeom>
            <a:solidFill>
              <a:srgbClr val="0070C0"/>
            </a:solidFill>
            <a:ln w="12700">
              <a:solidFill>
                <a:srgbClr val="3333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153" name="グループ化 152"/>
          <p:cNvGrpSpPr/>
          <p:nvPr/>
        </p:nvGrpSpPr>
        <p:grpSpPr>
          <a:xfrm>
            <a:off x="5641495" y="2309569"/>
            <a:ext cx="504749" cy="512064"/>
            <a:chOff x="5427877" y="2567634"/>
            <a:chExt cx="833933" cy="804672"/>
          </a:xfrm>
        </p:grpSpPr>
        <p:sp>
          <p:nvSpPr>
            <p:cNvPr id="154" name="円/楕円 153"/>
            <p:cNvSpPr/>
            <p:nvPr/>
          </p:nvSpPr>
          <p:spPr>
            <a:xfrm>
              <a:off x="5427877" y="2567634"/>
              <a:ext cx="833933" cy="804672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grpSp>
          <p:nvGrpSpPr>
            <p:cNvPr id="155" name="グループ化 97"/>
            <p:cNvGrpSpPr/>
            <p:nvPr/>
          </p:nvGrpSpPr>
          <p:grpSpPr>
            <a:xfrm>
              <a:off x="5540350" y="2752107"/>
              <a:ext cx="532816" cy="467028"/>
              <a:chOff x="7962900" y="5007180"/>
              <a:chExt cx="1349737" cy="1227037"/>
            </a:xfrm>
          </p:grpSpPr>
          <p:sp>
            <p:nvSpPr>
              <p:cNvPr id="156" name="Freeform 62"/>
              <p:cNvSpPr>
                <a:spLocks/>
              </p:cNvSpPr>
              <p:nvPr/>
            </p:nvSpPr>
            <p:spPr bwMode="auto">
              <a:xfrm>
                <a:off x="8085609" y="5375293"/>
                <a:ext cx="1104331" cy="858924"/>
              </a:xfrm>
              <a:custGeom>
                <a:avLst/>
                <a:gdLst>
                  <a:gd name="T0" fmla="*/ 240 w 432"/>
                  <a:gd name="T1" fmla="*/ 48 h 336"/>
                  <a:gd name="T2" fmla="*/ 192 w 432"/>
                  <a:gd name="T3" fmla="*/ 0 h 336"/>
                  <a:gd name="T4" fmla="*/ 48 w 432"/>
                  <a:gd name="T5" fmla="*/ 0 h 336"/>
                  <a:gd name="T6" fmla="*/ 0 w 432"/>
                  <a:gd name="T7" fmla="*/ 48 h 336"/>
                  <a:gd name="T8" fmla="*/ 0 w 432"/>
                  <a:gd name="T9" fmla="*/ 336 h 336"/>
                  <a:gd name="T10" fmla="*/ 432 w 432"/>
                  <a:gd name="T11" fmla="*/ 336 h 336"/>
                  <a:gd name="T12" fmla="*/ 432 w 432"/>
                  <a:gd name="T13" fmla="*/ 48 h 336"/>
                  <a:gd name="T14" fmla="*/ 240 w 432"/>
                  <a:gd name="T15" fmla="*/ 48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32" h="336">
                    <a:moveTo>
                      <a:pt x="240" y="48"/>
                    </a:moveTo>
                    <a:lnTo>
                      <a:pt x="192" y="0"/>
                    </a:lnTo>
                    <a:lnTo>
                      <a:pt x="48" y="0"/>
                    </a:lnTo>
                    <a:lnTo>
                      <a:pt x="0" y="48"/>
                    </a:lnTo>
                    <a:lnTo>
                      <a:pt x="0" y="336"/>
                    </a:lnTo>
                    <a:lnTo>
                      <a:pt x="432" y="336"/>
                    </a:lnTo>
                    <a:lnTo>
                      <a:pt x="432" y="48"/>
                    </a:lnTo>
                    <a:lnTo>
                      <a:pt x="240" y="48"/>
                    </a:lnTo>
                    <a:close/>
                  </a:path>
                </a:pathLst>
              </a:custGeom>
              <a:solidFill>
                <a:srgbClr val="0070C0"/>
              </a:solidFill>
              <a:ln w="19050" cap="flat" cmpd="sng">
                <a:solidFill>
                  <a:srgbClr val="33333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ja-JP" altLang="en-US" dirty="0"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  <p:grpSp>
            <p:nvGrpSpPr>
              <p:cNvPr id="157" name="Group 63"/>
              <p:cNvGrpSpPr>
                <a:grpSpLocks/>
              </p:cNvGrpSpPr>
              <p:nvPr/>
            </p:nvGrpSpPr>
            <p:grpSpPr bwMode="auto">
              <a:xfrm>
                <a:off x="8576417" y="5007180"/>
                <a:ext cx="736220" cy="858924"/>
                <a:chOff x="2112" y="2016"/>
                <a:chExt cx="288" cy="336"/>
              </a:xfrm>
            </p:grpSpPr>
            <p:sp>
              <p:nvSpPr>
                <p:cNvPr id="159" name="Freeform 64"/>
                <p:cNvSpPr>
                  <a:spLocks/>
                </p:cNvSpPr>
                <p:nvPr/>
              </p:nvSpPr>
              <p:spPr bwMode="auto">
                <a:xfrm>
                  <a:off x="2112" y="2016"/>
                  <a:ext cx="288" cy="336"/>
                </a:xfrm>
                <a:custGeom>
                  <a:avLst/>
                  <a:gdLst>
                    <a:gd name="T0" fmla="*/ 0 w 288"/>
                    <a:gd name="T1" fmla="*/ 0 h 336"/>
                    <a:gd name="T2" fmla="*/ 0 w 288"/>
                    <a:gd name="T3" fmla="*/ 336 h 336"/>
                    <a:gd name="T4" fmla="*/ 288 w 288"/>
                    <a:gd name="T5" fmla="*/ 336 h 336"/>
                    <a:gd name="T6" fmla="*/ 288 w 288"/>
                    <a:gd name="T7" fmla="*/ 48 h 336"/>
                    <a:gd name="T8" fmla="*/ 240 w 288"/>
                    <a:gd name="T9" fmla="*/ 0 h 336"/>
                    <a:gd name="T10" fmla="*/ 0 w 288"/>
                    <a:gd name="T11" fmla="*/ 0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88" h="336">
                      <a:moveTo>
                        <a:pt x="0" y="0"/>
                      </a:moveTo>
                      <a:lnTo>
                        <a:pt x="0" y="336"/>
                      </a:lnTo>
                      <a:lnTo>
                        <a:pt x="288" y="336"/>
                      </a:lnTo>
                      <a:lnTo>
                        <a:pt x="288" y="48"/>
                      </a:lnTo>
                      <a:lnTo>
                        <a:pt x="24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游ゴシック" panose="020B0400000000000000" pitchFamily="50" charset="-128"/>
                    <a:ea typeface="游ゴシック" panose="020B0400000000000000" pitchFamily="50" charset="-128"/>
                  </a:endParaRPr>
                </a:p>
              </p:txBody>
            </p:sp>
            <p:sp>
              <p:nvSpPr>
                <p:cNvPr id="160" name="Freeform 65"/>
                <p:cNvSpPr>
                  <a:spLocks/>
                </p:cNvSpPr>
                <p:nvPr/>
              </p:nvSpPr>
              <p:spPr bwMode="auto">
                <a:xfrm>
                  <a:off x="2352" y="2016"/>
                  <a:ext cx="48" cy="48"/>
                </a:xfrm>
                <a:custGeom>
                  <a:avLst/>
                  <a:gdLst>
                    <a:gd name="T0" fmla="*/ 0 w 48"/>
                    <a:gd name="T1" fmla="*/ 0 h 48"/>
                    <a:gd name="T2" fmla="*/ 0 w 48"/>
                    <a:gd name="T3" fmla="*/ 48 h 48"/>
                    <a:gd name="T4" fmla="*/ 48 w 48"/>
                    <a:gd name="T5" fmla="*/ 48 h 48"/>
                    <a:gd name="T6" fmla="*/ 0 w 48"/>
                    <a:gd name="T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8" h="48">
                      <a:moveTo>
                        <a:pt x="0" y="0"/>
                      </a:moveTo>
                      <a:lnTo>
                        <a:pt x="0" y="48"/>
                      </a:lnTo>
                      <a:lnTo>
                        <a:pt x="48" y="4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>
                    <a:alpha val="50000"/>
                  </a:srgbClr>
                </a:solidFill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游ゴシック" panose="020B0400000000000000" pitchFamily="50" charset="-128"/>
                    <a:ea typeface="游ゴシック" panose="020B0400000000000000" pitchFamily="50" charset="-128"/>
                  </a:endParaRPr>
                </a:p>
              </p:txBody>
            </p:sp>
          </p:grpSp>
          <p:sp>
            <p:nvSpPr>
              <p:cNvPr id="158" name="Freeform 72"/>
              <p:cNvSpPr>
                <a:spLocks/>
              </p:cNvSpPr>
              <p:nvPr/>
            </p:nvSpPr>
            <p:spPr bwMode="auto">
              <a:xfrm>
                <a:off x="7962900" y="5620697"/>
                <a:ext cx="1201470" cy="610961"/>
              </a:xfrm>
              <a:custGeom>
                <a:avLst/>
                <a:gdLst>
                  <a:gd name="T0" fmla="*/ 240 w 470"/>
                  <a:gd name="T1" fmla="*/ 34 h 239"/>
                  <a:gd name="T2" fmla="*/ 177 w 470"/>
                  <a:gd name="T3" fmla="*/ 0 h 239"/>
                  <a:gd name="T4" fmla="*/ 35 w 470"/>
                  <a:gd name="T5" fmla="*/ 0 h 239"/>
                  <a:gd name="T6" fmla="*/ 0 w 470"/>
                  <a:gd name="T7" fmla="*/ 34 h 239"/>
                  <a:gd name="T8" fmla="*/ 44 w 470"/>
                  <a:gd name="T9" fmla="*/ 239 h 239"/>
                  <a:gd name="T10" fmla="*/ 470 w 470"/>
                  <a:gd name="T11" fmla="*/ 239 h 239"/>
                  <a:gd name="T12" fmla="*/ 432 w 470"/>
                  <a:gd name="T13" fmla="*/ 34 h 239"/>
                  <a:gd name="T14" fmla="*/ 240 w 470"/>
                  <a:gd name="T15" fmla="*/ 34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0" h="239">
                    <a:moveTo>
                      <a:pt x="240" y="34"/>
                    </a:moveTo>
                    <a:lnTo>
                      <a:pt x="177" y="0"/>
                    </a:lnTo>
                    <a:lnTo>
                      <a:pt x="35" y="0"/>
                    </a:lnTo>
                    <a:lnTo>
                      <a:pt x="0" y="34"/>
                    </a:lnTo>
                    <a:lnTo>
                      <a:pt x="44" y="239"/>
                    </a:lnTo>
                    <a:lnTo>
                      <a:pt x="470" y="239"/>
                    </a:lnTo>
                    <a:lnTo>
                      <a:pt x="432" y="34"/>
                    </a:lnTo>
                    <a:lnTo>
                      <a:pt x="240" y="34"/>
                    </a:lnTo>
                    <a:close/>
                  </a:path>
                </a:pathLst>
              </a:custGeom>
              <a:solidFill>
                <a:srgbClr val="0070C0"/>
              </a:solidFill>
              <a:ln w="15875">
                <a:solidFill>
                  <a:srgbClr val="3333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 dirty="0"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</p:grpSp>
      </p:grpSp>
      <p:sp>
        <p:nvSpPr>
          <p:cNvPr id="161" name="Title 1"/>
          <p:cNvSpPr txBox="1">
            <a:spLocks/>
          </p:cNvSpPr>
          <p:nvPr/>
        </p:nvSpPr>
        <p:spPr>
          <a:xfrm>
            <a:off x="204286" y="6200015"/>
            <a:ext cx="2217044" cy="218967"/>
          </a:xfrm>
          <a:prstGeom prst="rect">
            <a:avLst/>
          </a:prstGeom>
          <a:noFill/>
          <a:ln>
            <a:noFill/>
          </a:ln>
        </p:spPr>
        <p:txBody>
          <a:bodyPr lIns="83988" tIns="41994" rIns="83988" bIns="41994"/>
          <a:lstStyle/>
          <a:p>
            <a:pPr lvl="0" algn="ctr" eaLnBrk="0" hangingPunct="0"/>
            <a:endParaRPr lang="en-US" sz="12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162" name="角丸四角形 161"/>
          <p:cNvSpPr/>
          <p:nvPr/>
        </p:nvSpPr>
        <p:spPr>
          <a:xfrm>
            <a:off x="95808" y="7475345"/>
            <a:ext cx="408026" cy="1444599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12700">
            <a:noFill/>
          </a:ln>
        </p:spPr>
        <p:txBody>
          <a:bodyPr vert="eaVert" wrap="square" lIns="36000" tIns="41994" rIns="72000" bIns="72000" anchor="ctr">
            <a:noAutofit/>
          </a:bodyPr>
          <a:lstStyle/>
          <a:p>
            <a:pPr algn="ctr"/>
            <a:r>
              <a:rPr lang="ja-JP" altLang="en-US" sz="11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導入手順</a:t>
            </a:r>
            <a:endParaRPr lang="ja-JP" altLang="en-US" sz="110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163" name="角丸四角形 162"/>
          <p:cNvSpPr/>
          <p:nvPr/>
        </p:nvSpPr>
        <p:spPr>
          <a:xfrm>
            <a:off x="5665155" y="7587983"/>
            <a:ext cx="1008000" cy="1224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⑤</a:t>
            </a:r>
            <a:endParaRPr lang="en-US" altLang="ja-JP" sz="8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正常</a:t>
            </a:r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に同期が完了することを確認する</a:t>
            </a:r>
          </a:p>
          <a:p>
            <a:endParaRPr lang="en-US" altLang="ja-JP" sz="8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183" name="二等辺三角形 182"/>
          <p:cNvSpPr/>
          <p:nvPr/>
        </p:nvSpPr>
        <p:spPr>
          <a:xfrm rot="5400000" flipH="1">
            <a:off x="2933700" y="8141970"/>
            <a:ext cx="148590" cy="125730"/>
          </a:xfrm>
          <a:prstGeom prst="triangle">
            <a:avLst/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2" name="二等辺三角形 191"/>
          <p:cNvSpPr/>
          <p:nvPr/>
        </p:nvSpPr>
        <p:spPr>
          <a:xfrm rot="5400000" flipH="1">
            <a:off x="5478780" y="8111490"/>
            <a:ext cx="148590" cy="125730"/>
          </a:xfrm>
          <a:prstGeom prst="triangle">
            <a:avLst/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3" name="二等辺三角形 192"/>
          <p:cNvSpPr/>
          <p:nvPr/>
        </p:nvSpPr>
        <p:spPr>
          <a:xfrm rot="5400000" flipH="1">
            <a:off x="4191000" y="8134350"/>
            <a:ext cx="148590" cy="125730"/>
          </a:xfrm>
          <a:prstGeom prst="triangle">
            <a:avLst/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4" name="角丸四角形 193"/>
          <p:cNvSpPr/>
          <p:nvPr/>
        </p:nvSpPr>
        <p:spPr>
          <a:xfrm>
            <a:off x="624160" y="7593464"/>
            <a:ext cx="1008000" cy="1224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①</a:t>
            </a:r>
            <a:endParaRPr lang="en-US" altLang="ja-JP" sz="8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pPr lvl="0"/>
            <a:r>
              <a:rPr lang="en-US" altLang="ja-JP" sz="8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Azure Blob Storage</a:t>
            </a:r>
          </a:p>
          <a:p>
            <a:pPr lvl="0"/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を利用する為に、</a:t>
            </a:r>
            <a:r>
              <a:rPr lang="en-US" altLang="ja-JP" sz="8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Microsoft Azure </a:t>
            </a:r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を契約</a:t>
            </a:r>
            <a:endParaRPr lang="ja-JP" altLang="en-US" sz="800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195" name="二等辺三角形 194"/>
          <p:cNvSpPr/>
          <p:nvPr/>
        </p:nvSpPr>
        <p:spPr>
          <a:xfrm rot="5400000" flipH="1">
            <a:off x="1684020" y="8141970"/>
            <a:ext cx="148590" cy="125730"/>
          </a:xfrm>
          <a:prstGeom prst="triangle">
            <a:avLst/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81743" y="6430403"/>
            <a:ext cx="6815468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6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  </a:t>
            </a:r>
            <a:r>
              <a:rPr lang="en-US" altLang="ja-JP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Azure</a:t>
            </a:r>
            <a:r>
              <a:rPr lang="ja-JP" altLang="en-US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連携のメリット</a:t>
            </a:r>
            <a:endParaRPr lang="en-US" altLang="ja-JP" sz="1600" b="1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◎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TeraStation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と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Azure</a:t>
            </a:r>
            <a:r>
              <a:rPr lang="ja-JP" altLang="en-US" sz="12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上で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データが同期されることで、最新のデータがクラウド上に保管</a:t>
            </a:r>
            <a:r>
              <a:rPr lang="ja-JP" altLang="en-US" sz="12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可能</a:t>
            </a:r>
            <a:endParaRPr lang="en-US" altLang="ja-JP" sz="1200" strike="dblStrike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pPr lvl="0"/>
            <a:r>
              <a:rPr lang="ja-JP" altLang="en-US" sz="12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◎</a:t>
            </a:r>
            <a:r>
              <a:rPr lang="ja-JP" altLang="en-US" sz="115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東日本・西日本国内二拠点のデータセンターを設置、二拠点間でデータ複製による地理的冗長化</a:t>
            </a:r>
            <a:endParaRPr lang="ja-JP" altLang="en-US" sz="1150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95" name="Rectangle 1872"/>
          <p:cNvSpPr>
            <a:spLocks noChangeArrowheads="1"/>
          </p:cNvSpPr>
          <p:nvPr/>
        </p:nvSpPr>
        <p:spPr bwMode="auto">
          <a:xfrm>
            <a:off x="2919696" y="4051429"/>
            <a:ext cx="81501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ja-JP" altLang="en-US" sz="800" b="1" dirty="0" smtClean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日常データは</a:t>
            </a:r>
            <a:endParaRPr lang="en-US" altLang="ja-JP" sz="800" b="1" dirty="0" smtClean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オンプレミス</a:t>
            </a:r>
            <a:endParaRPr lang="ja-JP" altLang="en-US" sz="800" b="1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pic>
        <p:nvPicPr>
          <p:cNvPr id="3" name="Picture 2" descr="C:\Users\ito-hide\Desktop\1987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938131" y="3764936"/>
            <a:ext cx="974034" cy="974034"/>
          </a:xfrm>
          <a:prstGeom prst="rect">
            <a:avLst/>
          </a:prstGeom>
          <a:noFill/>
        </p:spPr>
      </p:pic>
      <p:pic>
        <p:nvPicPr>
          <p:cNvPr id="1027" name="Picture 3" descr="C:\USERS\ITO-HIDE\APPDATA\LOCAL\TEMP\~EXTMP04\187582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35043" y="4223567"/>
            <a:ext cx="182542" cy="182250"/>
          </a:xfrm>
          <a:prstGeom prst="rect">
            <a:avLst/>
          </a:prstGeom>
          <a:noFill/>
        </p:spPr>
      </p:pic>
      <p:pic>
        <p:nvPicPr>
          <p:cNvPr id="97" name="Picture 3" descr="C:\USERS\ITO-HIDE\APPDATA\LOCAL\TEMP\~EXTMP04\187582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445428" y="3992366"/>
            <a:ext cx="182542" cy="182250"/>
          </a:xfrm>
          <a:prstGeom prst="rect">
            <a:avLst/>
          </a:prstGeom>
          <a:noFill/>
        </p:spPr>
      </p:pic>
      <p:sp>
        <p:nvSpPr>
          <p:cNvPr id="86" name="テキスト ボックス 85"/>
          <p:cNvSpPr txBox="1"/>
          <p:nvPr/>
        </p:nvSpPr>
        <p:spPr>
          <a:xfrm>
            <a:off x="1912944" y="1762866"/>
            <a:ext cx="15707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TeraStation</a:t>
            </a:r>
            <a:endParaRPr kumimoji="1" lang="ja-JP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96" name="角丸四角形 95"/>
          <p:cNvSpPr/>
          <p:nvPr/>
        </p:nvSpPr>
        <p:spPr>
          <a:xfrm>
            <a:off x="6052912" y="2255005"/>
            <a:ext cx="763621" cy="694284"/>
          </a:xfrm>
          <a:prstGeom prst="roundRect">
            <a:avLst/>
          </a:prstGeom>
          <a:noFill/>
          <a:ln w="25400">
            <a:noFill/>
          </a:ln>
        </p:spPr>
        <p:txBody>
          <a:bodyPr wrap="square" lIns="83988" tIns="41994" rIns="83988" bIns="41994" anchor="ctr">
            <a:noAutofit/>
          </a:bodyPr>
          <a:lstStyle/>
          <a:p>
            <a:r>
              <a:rPr lang="en-US" altLang="ja-JP" sz="500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※</a:t>
            </a:r>
            <a:r>
              <a:rPr lang="ja-JP" altLang="en-US" sz="500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ファイル、</a:t>
            </a:r>
            <a:endParaRPr lang="en-US" altLang="ja-JP" sz="500" dirty="0" smtClean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r>
              <a:rPr lang="ja-JP" altLang="en-US" sz="500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フォルダのバックアップに対応。</a:t>
            </a:r>
            <a:endParaRPr lang="en-US" altLang="ja-JP" sz="500" dirty="0" smtClean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r>
              <a:rPr lang="ja-JP" altLang="en-US" sz="500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システム状態の</a:t>
            </a:r>
            <a:endParaRPr lang="en-US" altLang="ja-JP" sz="500" dirty="0" smtClean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r>
              <a:rPr lang="ja-JP" altLang="en-US" sz="500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復元には対応しておりません。</a:t>
            </a:r>
            <a:endParaRPr lang="en-US" altLang="ja-JP" sz="500" dirty="0" smtClean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88092" y="5104886"/>
            <a:ext cx="7139804" cy="89255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  Microsoft</a:t>
            </a:r>
            <a:r>
              <a:rPr lang="ja-JP" altLang="en-US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 </a:t>
            </a:r>
            <a:r>
              <a:rPr lang="en-US" altLang="ja-JP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Azure</a:t>
            </a:r>
            <a:r>
              <a:rPr lang="ja-JP" altLang="en-US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（</a:t>
            </a:r>
            <a:r>
              <a:rPr lang="en-US" altLang="ja-JP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Blob Storage</a:t>
            </a:r>
            <a:r>
              <a:rPr lang="ja-JP" altLang="en-US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）連携の運用ポイント</a:t>
            </a:r>
            <a:endParaRPr lang="en-US" altLang="ja-JP" sz="16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◎日常的なデータはオンプレミス（自社運用機器）、重要データは</a:t>
            </a:r>
            <a:r>
              <a:rPr lang="en-US" altLang="ja-JP" sz="12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Azure</a:t>
            </a:r>
            <a:r>
              <a:rPr lang="ja-JP" altLang="en-US" sz="12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連携でクラウドへ</a:t>
            </a:r>
            <a:endParaRPr lang="en-US" altLang="ja-JP" sz="12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◎</a:t>
            </a:r>
            <a:r>
              <a:rPr lang="en-US" altLang="ja-JP" sz="12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Disk to Disk to Cloud</a:t>
            </a:r>
            <a:r>
              <a:rPr lang="ja-JP" altLang="en-US" sz="12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の</a:t>
            </a:r>
            <a:r>
              <a:rPr lang="en-US" altLang="ja-JP" sz="12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3</a:t>
            </a:r>
            <a:r>
              <a:rPr lang="ja-JP" altLang="en-US" sz="12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重バックアップで予期せぬトラブルによるデータ消失リスクを回避◎</a:t>
            </a:r>
            <a:r>
              <a:rPr lang="en-US" altLang="ja-JP" sz="12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Azure</a:t>
            </a:r>
            <a:r>
              <a:rPr lang="ja-JP" altLang="en-US" sz="12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は従量課金サービスだから初期投資を抑え、ランニングでの費用計上が可能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50376" y="3609834"/>
            <a:ext cx="764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1,437</a:t>
            </a:r>
            <a:r>
              <a:rPr kumimoji="1" lang="ja-JP" altLang="en-US" sz="8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件</a:t>
            </a:r>
            <a:endParaRPr kumimoji="1" lang="ja-JP" altLang="en-US" sz="800" b="1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39004" y="2533935"/>
            <a:ext cx="764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992</a:t>
            </a:r>
            <a:r>
              <a:rPr kumimoji="1" lang="ja-JP" altLang="en-US" sz="8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件</a:t>
            </a:r>
            <a:endParaRPr kumimoji="1" lang="ja-JP" altLang="en-US" sz="800" b="1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pic>
        <p:nvPicPr>
          <p:cNvPr id="2" name="Picture 2" descr="C:\Users\ito-hide\Desktop\icon_129040_256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011321" y="3987021"/>
            <a:ext cx="560680" cy="560680"/>
          </a:xfrm>
          <a:prstGeom prst="rect">
            <a:avLst/>
          </a:prstGeom>
          <a:noFill/>
        </p:spPr>
      </p:pic>
      <p:sp>
        <p:nvSpPr>
          <p:cNvPr id="107" name="テキスト ボックス 106"/>
          <p:cNvSpPr txBox="1"/>
          <p:nvPr/>
        </p:nvSpPr>
        <p:spPr>
          <a:xfrm>
            <a:off x="3650230" y="453096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FAX</a:t>
            </a:r>
          </a:p>
          <a:p>
            <a:pPr algn="ctr"/>
            <a:r>
              <a:rPr lang="ja-JP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（</a:t>
            </a:r>
            <a:r>
              <a:rPr lang="en-US" altLang="ja-JP" sz="1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PDF</a:t>
            </a:r>
            <a:r>
              <a:rPr lang="ja-JP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データ）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4835902" y="4503065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PC</a:t>
            </a:r>
            <a:endParaRPr kumimoji="1" lang="ja-JP" altLang="en-US" sz="1200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690080" y="4506603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PC</a:t>
            </a:r>
            <a:endParaRPr kumimoji="1" lang="ja-JP" altLang="en-US" sz="1200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754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811587"/>
              </p:ext>
            </p:extLst>
          </p:nvPr>
        </p:nvGraphicFramePr>
        <p:xfrm>
          <a:off x="204672" y="1735747"/>
          <a:ext cx="6537216" cy="8075658"/>
        </p:xfrm>
        <a:graphic>
          <a:graphicData uri="http://schemas.openxmlformats.org/drawingml/2006/table">
            <a:tbl>
              <a:tblPr/>
              <a:tblGrid>
                <a:gridCol w="522235">
                  <a:extLst>
                    <a:ext uri="{9D8B030D-6E8A-4147-A177-3AD203B41FA5}">
                      <a16:colId xmlns:a16="http://schemas.microsoft.com/office/drawing/2014/main" val="595047172"/>
                    </a:ext>
                  </a:extLst>
                </a:gridCol>
                <a:gridCol w="643263">
                  <a:extLst>
                    <a:ext uri="{9D8B030D-6E8A-4147-A177-3AD203B41FA5}">
                      <a16:colId xmlns:a16="http://schemas.microsoft.com/office/drawing/2014/main" val="1382916893"/>
                    </a:ext>
                  </a:extLst>
                </a:gridCol>
                <a:gridCol w="336765">
                  <a:extLst>
                    <a:ext uri="{9D8B030D-6E8A-4147-A177-3AD203B41FA5}">
                      <a16:colId xmlns:a16="http://schemas.microsoft.com/office/drawing/2014/main" val="2933300309"/>
                    </a:ext>
                  </a:extLst>
                </a:gridCol>
                <a:gridCol w="831313">
                  <a:extLst>
                    <a:ext uri="{9D8B030D-6E8A-4147-A177-3AD203B41FA5}">
                      <a16:colId xmlns:a16="http://schemas.microsoft.com/office/drawing/2014/main" val="1862871530"/>
                    </a:ext>
                  </a:extLst>
                </a:gridCol>
                <a:gridCol w="752203">
                  <a:extLst>
                    <a:ext uri="{9D8B030D-6E8A-4147-A177-3AD203B41FA5}">
                      <a16:colId xmlns:a16="http://schemas.microsoft.com/office/drawing/2014/main" val="151395533"/>
                    </a:ext>
                  </a:extLst>
                </a:gridCol>
                <a:gridCol w="172279">
                  <a:extLst>
                    <a:ext uri="{9D8B030D-6E8A-4147-A177-3AD203B41FA5}">
                      <a16:colId xmlns:a16="http://schemas.microsoft.com/office/drawing/2014/main" val="3499638783"/>
                    </a:ext>
                  </a:extLst>
                </a:gridCol>
                <a:gridCol w="563421">
                  <a:extLst>
                    <a:ext uri="{9D8B030D-6E8A-4147-A177-3AD203B41FA5}">
                      <a16:colId xmlns:a16="http://schemas.microsoft.com/office/drawing/2014/main" val="412702953"/>
                    </a:ext>
                  </a:extLst>
                </a:gridCol>
                <a:gridCol w="643263">
                  <a:extLst>
                    <a:ext uri="{9D8B030D-6E8A-4147-A177-3AD203B41FA5}">
                      <a16:colId xmlns:a16="http://schemas.microsoft.com/office/drawing/2014/main" val="2247599094"/>
                    </a:ext>
                  </a:extLst>
                </a:gridCol>
                <a:gridCol w="402292">
                  <a:extLst>
                    <a:ext uri="{9D8B030D-6E8A-4147-A177-3AD203B41FA5}">
                      <a16:colId xmlns:a16="http://schemas.microsoft.com/office/drawing/2014/main" val="3312410275"/>
                    </a:ext>
                  </a:extLst>
                </a:gridCol>
                <a:gridCol w="1021631">
                  <a:extLst>
                    <a:ext uri="{9D8B030D-6E8A-4147-A177-3AD203B41FA5}">
                      <a16:colId xmlns:a16="http://schemas.microsoft.com/office/drawing/2014/main" val="3313855824"/>
                    </a:ext>
                  </a:extLst>
                </a:gridCol>
                <a:gridCol w="648551">
                  <a:extLst>
                    <a:ext uri="{9D8B030D-6E8A-4147-A177-3AD203B41FA5}">
                      <a16:colId xmlns:a16="http://schemas.microsoft.com/office/drawing/2014/main" val="1803952119"/>
                    </a:ext>
                  </a:extLst>
                </a:gridCol>
              </a:tblGrid>
              <a:tr h="1878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シリーズ名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ドライブ数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容量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製品名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価格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シリーズ名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ドライブ数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容量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製品名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価格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233597"/>
                  </a:ext>
                </a:extLst>
              </a:tr>
              <a:tr h="18780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TS3210DN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８TB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TS3210DN0802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¥130,000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TS5610DN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36TB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TS5610DN3606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¥488,000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6588262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６TB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TS3210DN0602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¥110,000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TS5610DN2406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¥348,000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012700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４TB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TS3210DN0402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¥99,000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TS5610DN1806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¥278,000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447799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２TB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TS3210DN0202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¥69,000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TS5810DN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64TB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TS5810DN6408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¥828,000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83422"/>
                  </a:ext>
                </a:extLst>
              </a:tr>
              <a:tr h="187806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TS3220DN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８TB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TS3220DN0802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¥130,000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48TB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TS5810DN4808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¥648,000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6327983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６TB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TS3220DN0602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¥110,000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32TB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TS5810DN3208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¥468,000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01188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４TB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TS3220DN0402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¥99,000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TS51210RH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48TB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TS51210RH4804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¥980,000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879908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２TB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TS3220DN0202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¥69,000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40TB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TS51210RH4004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¥890,000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7611846"/>
                  </a:ext>
                </a:extLst>
              </a:tr>
              <a:tr h="187806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TS3410DN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TS3410DN1604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¥208,000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32TB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TS51210RH3204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¥790,000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732199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TS3410DN1204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¥158,000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TS51210RH1604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¥540,000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412808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８TB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TS3410DN0804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¥134,000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TS51210RH0804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¥390,000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085510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４TB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TS3410DN0404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¥120,000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144TB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TS51210RH14412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¥2,200,000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664253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２TB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TS3410DN0204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¥98,000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120TB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TS51210RH12012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¥1,950,000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8667287"/>
                  </a:ext>
                </a:extLst>
              </a:tr>
              <a:tr h="187806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TS3420DN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TS3420DN1604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¥208,000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96TB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TS51210RH9612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¥1,600,000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2510731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TS3420DN1204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¥158,000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48TB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TS51210RH4812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¥980,000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676146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８TB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TS3420DN0804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¥134,000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TS51210RH2412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¥740,000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748672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４TB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TS3420DN0404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¥120,000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758961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２TB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TS3420DN0204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¥98,000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TS6200DN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TS6200DN0802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¥190,000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018150"/>
                  </a:ext>
                </a:extLst>
              </a:tr>
              <a:tr h="18780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TS3410RN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4/1U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TS3410RN1604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¥238,000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TS6200DN0402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¥159,000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5704786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TS3410RN1204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¥188,000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TS6200DN0202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¥128,000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679227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８TB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TS3410RN0804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¥168,000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TS6400DN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TS6400DN2404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¥388,000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096658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４TB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TS3410RN0404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¥150,000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TS6400DN1604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¥288,000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920376"/>
                  </a:ext>
                </a:extLst>
              </a:tr>
              <a:tr h="18780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TS3420RN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TS3420RN1604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¥238,000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TS6400DN0804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¥218,000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993009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TS3420RN1204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¥188,000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TS6400DN0404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¥191,000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0542835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８TB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TS3420RN0804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¥168,000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4/1U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40TB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TS6400RN4004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¥618,000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711951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４TB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TS3420RN0404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¥150,000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32TB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TS6400RN3204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¥518,000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984004"/>
                  </a:ext>
                </a:extLst>
              </a:tr>
              <a:tr h="187806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TS6400RN2404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¥418,000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3464610"/>
                  </a:ext>
                </a:extLst>
              </a:tr>
              <a:tr h="18780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TS5210DN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８TB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TS5210DN0802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¥150,000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TS6400RN1604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¥318,000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612650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６TB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TS5210DN0602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¥130,000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TS6400RN0804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¥248,000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1743322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４TB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TS5210DN0402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¥119,000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TS6400RN0404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¥227,000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9433825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２TB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TS5210DN0202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¥88,000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TS6600DN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60TB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TS6600DN6006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¥778,000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931911"/>
                  </a:ext>
                </a:extLst>
              </a:tr>
              <a:tr h="187806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TS5410DN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TS5410DN2404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¥348,000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36TB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TS6600DN3606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¥528,000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203767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TS5410DN1604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¥248,000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TS6600DN2406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¥388,000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2634195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TS5410DN1204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¥198,000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TS6600DN1806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¥318,000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904715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TS5410DN0804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¥178,000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711761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TS5410DN0404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¥151,000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534048"/>
                  </a:ext>
                </a:extLst>
              </a:tr>
              <a:tr h="187806"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TS5410RN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4/1U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32TB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TS5410RN3204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¥478,000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528728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TS5410RN2404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¥378,000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294214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TS5410RN1604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¥278,000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6497582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TS5410RN1204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¥228,000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9498978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TS5410RN0804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¥208,000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505141"/>
                  </a:ext>
                </a:extLst>
              </a:tr>
              <a:tr h="1878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4TB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TS5410RN0404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¥187,000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19090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0" y="19375"/>
            <a:ext cx="6858000" cy="559745"/>
          </a:xfrm>
          <a:prstGeom prst="rect">
            <a:avLst/>
          </a:prstGeom>
          <a:solidFill>
            <a:srgbClr val="00206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88" tIns="41994" rIns="83988" bIns="41994" rtlCol="0" anchor="ctr"/>
          <a:lstStyle/>
          <a:p>
            <a:pPr algn="ctr"/>
            <a:r>
              <a:rPr lang="en-US" altLang="ja-JP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Azure Blob </a:t>
            </a:r>
            <a:r>
              <a:rPr lang="en-US" altLang="ja-JP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Storage</a:t>
            </a:r>
            <a:r>
              <a:rPr lang="ja-JP" altLang="en-US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対応モデル</a:t>
            </a:r>
            <a:endParaRPr lang="en-US" altLang="ja-JP" b="1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  <a:p>
            <a:pPr algn="ctr"/>
            <a:r>
              <a:rPr lang="en-US" altLang="ja-JP" sz="9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Azure</a:t>
            </a:r>
            <a:r>
              <a:rPr lang="ja-JP" altLang="en-US" sz="9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 </a:t>
            </a:r>
            <a:r>
              <a:rPr lang="en-US" altLang="ja-JP" sz="9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Blob Storage</a:t>
            </a:r>
            <a:r>
              <a:rPr lang="ja-JP" altLang="en-US" sz="9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itchFamily="50" charset="-128"/>
              </a:rPr>
              <a:t>との連携は表面のフローチャートご確認ください</a:t>
            </a:r>
            <a:endParaRPr lang="ja-JP" altLang="en-US" sz="9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29000" y="8392844"/>
            <a:ext cx="1948070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※TS7000</a:t>
            </a:r>
            <a:r>
              <a:rPr lang="ja-JP" altLang="en-US" sz="6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シリーズは非対応</a:t>
            </a:r>
            <a:endParaRPr kumimoji="1" lang="ja-JP" altLang="en-US" sz="6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7" name="Picture 2" descr="C:\Users\ito-hide\Desktop\ter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675" y="251949"/>
            <a:ext cx="6098650" cy="16940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9679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a839c4af37e9fb775237f959e1658ef4eeea9cb"/>
  <p:tag name="ISPRING_RESOURCE_PATHS_HASH_2" val="b83222ef85e4745d707cdba477f56f6a24a1330"/>
</p:tagLst>
</file>

<file path=ppt/theme/theme1.xml><?xml version="1.0" encoding="utf-8"?>
<a:theme xmlns:a="http://schemas.openxmlformats.org/drawingml/2006/main" name="Office テーマ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>
          <a:solidFill>
            <a:schemeClr val="bg1">
              <a:lumMod val="75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26114</TotalTime>
  <Words>688</Words>
  <Application>Microsoft Office PowerPoint</Application>
  <PresentationFormat>A4 210 x 297 mm</PresentationFormat>
  <Paragraphs>318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>株式会社バッファロー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バッファロー</dc:creator>
  <cp:lastModifiedBy>杉江 和美</cp:lastModifiedBy>
  <cp:revision>1297</cp:revision>
  <cp:lastPrinted>2017-09-26T02:40:47Z</cp:lastPrinted>
  <dcterms:created xsi:type="dcterms:W3CDTF">2016-02-08T00:19:52Z</dcterms:created>
  <dcterms:modified xsi:type="dcterms:W3CDTF">2020-09-10T10:49:39Z</dcterms:modified>
</cp:coreProperties>
</file>